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56" r:id="rId2"/>
    <p:sldId id="260" r:id="rId3"/>
    <p:sldId id="257" r:id="rId4"/>
    <p:sldId id="261" r:id="rId5"/>
    <p:sldId id="258" r:id="rId6"/>
    <p:sldId id="262" r:id="rId7"/>
    <p:sldId id="263" r:id="rId8"/>
    <p:sldId id="264" r:id="rId9"/>
    <p:sldId id="265" r:id="rId10"/>
    <p:sldId id="266" r:id="rId11"/>
    <p:sldId id="267" r:id="rId12"/>
    <p:sldId id="272" r:id="rId13"/>
    <p:sldId id="268" r:id="rId14"/>
    <p:sldId id="269" r:id="rId15"/>
    <p:sldId id="291" r:id="rId16"/>
    <p:sldId id="292" r:id="rId17"/>
    <p:sldId id="287" r:id="rId18"/>
    <p:sldId id="270" r:id="rId19"/>
    <p:sldId id="284" r:id="rId20"/>
    <p:sldId id="271" r:id="rId21"/>
    <p:sldId id="293" r:id="rId22"/>
    <p:sldId id="288" r:id="rId23"/>
    <p:sldId id="289" r:id="rId24"/>
    <p:sldId id="290" r:id="rId25"/>
    <p:sldId id="273" r:id="rId26"/>
    <p:sldId id="285" r:id="rId27"/>
    <p:sldId id="274" r:id="rId28"/>
    <p:sldId id="275" r:id="rId29"/>
    <p:sldId id="276" r:id="rId30"/>
    <p:sldId id="277" r:id="rId31"/>
    <p:sldId id="282" r:id="rId32"/>
    <p:sldId id="278" r:id="rId33"/>
    <p:sldId id="281" r:id="rId34"/>
    <p:sldId id="301" r:id="rId35"/>
    <p:sldId id="300" r:id="rId36"/>
    <p:sldId id="279" r:id="rId37"/>
    <p:sldId id="299" r:id="rId38"/>
    <p:sldId id="280" r:id="rId39"/>
    <p:sldId id="298" r:id="rId40"/>
    <p:sldId id="286" r:id="rId41"/>
    <p:sldId id="294"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334" autoAdjust="0"/>
  </p:normalViewPr>
  <p:slideViewPr>
    <p:cSldViewPr>
      <p:cViewPr varScale="1">
        <p:scale>
          <a:sx n="28" d="100"/>
          <a:sy n="28" d="100"/>
        </p:scale>
        <p:origin x="-15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03E276-6230-4C78-859E-AA22DAAF01CF}" type="datetimeFigureOut">
              <a:rPr lang="en-US" smtClean="0"/>
              <a:pPr/>
              <a:t>11/5/2009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BA02C-F106-4432-8793-2B8BD5ED8CF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Pawpaw seeds</a:t>
            </a:r>
            <a:r>
              <a:rPr lang="en-GB" baseline="0" dirty="0" smtClean="0"/>
              <a:t> were one of the first natural medicines that REAP taught about.  </a:t>
            </a:r>
            <a:endParaRPr lang="en-GB" baseline="0" dirty="0" smtClean="0"/>
          </a:p>
          <a:p>
            <a:r>
              <a:rPr lang="en-GB" baseline="0" dirty="0" smtClean="0"/>
              <a:t>The </a:t>
            </a:r>
            <a:r>
              <a:rPr lang="en-GB" baseline="0" dirty="0" smtClean="0"/>
              <a:t>plants are already grown extensively for their fruit.</a:t>
            </a:r>
          </a:p>
          <a:p>
            <a:r>
              <a:rPr lang="en-GB" baseline="0" dirty="0" smtClean="0"/>
              <a:t>Pawpaw seeds cure intestinal worms.  </a:t>
            </a:r>
          </a:p>
          <a:p>
            <a:r>
              <a:rPr lang="en-GB" baseline="0" dirty="0" smtClean="0"/>
              <a:t>The latex-laden skin of unripe pawpaw is also helpful in aiding the healing of infected wounds.  </a:t>
            </a:r>
          </a:p>
          <a:p>
            <a:r>
              <a:rPr lang="en-GB" baseline="0" dirty="0" smtClean="0"/>
              <a:t>The fruit itself is not only very </a:t>
            </a:r>
            <a:r>
              <a:rPr lang="en-GB" sz="1200" kern="1200" dirty="0" smtClean="0">
                <a:solidFill>
                  <a:schemeClr val="tx1"/>
                </a:solidFill>
                <a:latin typeface="+mn-lt"/>
                <a:ea typeface="+mn-ea"/>
                <a:cs typeface="+mn-cs"/>
              </a:rPr>
              <a:t>nutritious</a:t>
            </a:r>
            <a:r>
              <a:rPr lang="en-GB" sz="1200" kern="1200" baseline="0" dirty="0" smtClean="0">
                <a:solidFill>
                  <a:schemeClr val="tx1"/>
                </a:solidFill>
                <a:latin typeface="+mn-lt"/>
                <a:ea typeface="+mn-ea"/>
                <a:cs typeface="+mn-cs"/>
              </a:rPr>
              <a:t>;</a:t>
            </a:r>
            <a:r>
              <a:rPr lang="en-GB" baseline="0" dirty="0" smtClean="0"/>
              <a:t> it aids digestion and is a mild laxative.  Secondary uses can be for amoebic dysentery and asthma.  </a:t>
            </a:r>
          </a:p>
          <a:p>
            <a:r>
              <a:rPr lang="en-GB" baseline="0" dirty="0" smtClean="0"/>
              <a:t>Pawpaw can also be used as a meat tenderiser.</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Hairs from maize are</a:t>
            </a:r>
            <a:r>
              <a:rPr lang="en-GB" baseline="0" dirty="0" smtClean="0"/>
              <a:t> effective in curing urinary infections.   </a:t>
            </a:r>
          </a:p>
          <a:p>
            <a:r>
              <a:rPr lang="en-GB" sz="1200" kern="1200" dirty="0" smtClean="0">
                <a:solidFill>
                  <a:schemeClr val="tx1"/>
                </a:solidFill>
                <a:latin typeface="+mn-lt"/>
                <a:ea typeface="+mn-ea"/>
                <a:cs typeface="+mn-cs"/>
              </a:rPr>
              <a:t>Maize hairs contain the </a:t>
            </a:r>
            <a:r>
              <a:rPr lang="en-GB" sz="1200" i="1" kern="1200" dirty="0" smtClean="0">
                <a:solidFill>
                  <a:schemeClr val="tx1"/>
                </a:solidFill>
                <a:latin typeface="+mn-lt"/>
                <a:ea typeface="+mn-ea"/>
                <a:cs typeface="+mn-cs"/>
              </a:rPr>
              <a:t>alkaloid </a:t>
            </a:r>
            <a:r>
              <a:rPr lang="en-GB" sz="1200" i="1" kern="1200" dirty="0" err="1" smtClean="0">
                <a:solidFill>
                  <a:schemeClr val="tx1"/>
                </a:solidFill>
                <a:latin typeface="+mn-lt"/>
                <a:ea typeface="+mn-ea"/>
                <a:cs typeface="+mn-cs"/>
              </a:rPr>
              <a:t>allantoin</a:t>
            </a:r>
            <a:r>
              <a:rPr lang="en-GB" sz="1200" i="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whose anodyne (pain soothing) action with bladder infections is well proven.  </a:t>
            </a:r>
          </a:p>
          <a:p>
            <a:r>
              <a:rPr lang="en-GB" sz="1200" kern="1200" dirty="0" smtClean="0">
                <a:solidFill>
                  <a:schemeClr val="tx1"/>
                </a:solidFill>
                <a:latin typeface="+mn-lt"/>
                <a:ea typeface="+mn-ea"/>
                <a:cs typeface="+mn-cs"/>
              </a:rPr>
              <a:t>The recommendation is to take 25 grams of dried maize hairs and boil it in 1 litre of water for five minutes.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a:t>
            </a:r>
            <a:r>
              <a:rPr lang="en-GB" sz="1200" kern="1200" dirty="0" smtClean="0">
                <a:solidFill>
                  <a:schemeClr val="tx1"/>
                </a:solidFill>
                <a:latin typeface="+mn-lt"/>
                <a:ea typeface="+mn-ea"/>
                <a:cs typeface="+mn-cs"/>
              </a:rPr>
              <a:t>should then be drunk throughout the day. </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Roselle</a:t>
            </a:r>
            <a:r>
              <a:rPr lang="en-GB" baseline="0" dirty="0" smtClean="0"/>
              <a:t> produces flower calyces that can be made into a refreshing herbal tea.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has </a:t>
            </a:r>
            <a:r>
              <a:rPr lang="en-GB" baseline="0" dirty="0" smtClean="0"/>
              <a:t>has long been a popular drink in Sudan and Egypt.   </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REAP </a:t>
            </a:r>
            <a:r>
              <a:rPr lang="en-GB" baseline="0" dirty="0" smtClean="0"/>
              <a:t>director Dr. Roger Sharland introduced Roselle into Nyanza in Kenya when he noticed it grew well in similar hot sunny conditions in Sudan.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Roger then discovered on the internet that </a:t>
            </a:r>
            <a:r>
              <a:rPr lang="en-GB" baseline="0" dirty="0" err="1" smtClean="0"/>
              <a:t>roselle</a:t>
            </a:r>
            <a:r>
              <a:rPr lang="en-GB" baseline="0" dirty="0" smtClean="0"/>
              <a:t> is a diuretic so is useful in treating urinary infections and for high blood pressure.  </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It </a:t>
            </a:r>
            <a:r>
              <a:rPr lang="en-GB" baseline="0" dirty="0" smtClean="0"/>
              <a:t>also brings relaxation and stimulates the immune system.</a:t>
            </a:r>
            <a:endParaRPr lang="en-GB" dirty="0" smtClean="0"/>
          </a:p>
          <a:p>
            <a:r>
              <a:rPr lang="en-GB" baseline="0" dirty="0" smtClean="0"/>
              <a:t>REAP worker Sam has encouraged its growth and shared the new plant with others, which has since become extremely popular throughout his area.  </a:t>
            </a:r>
          </a:p>
        </p:txBody>
      </p:sp>
      <p:sp>
        <p:nvSpPr>
          <p:cNvPr id="4" name="Slide Number Placeholder 3"/>
          <p:cNvSpPr>
            <a:spLocks noGrp="1"/>
          </p:cNvSpPr>
          <p:nvPr>
            <p:ph type="sldNum" sz="quarter" idx="10"/>
          </p:nvPr>
        </p:nvSpPr>
        <p:spPr/>
        <p:txBody>
          <a:bodyPr/>
          <a:lstStyle/>
          <a:p>
            <a:fld id="{9A8BA02C-F106-4432-8793-2B8BD5ED8CF3}"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Groundnut shell charcoal is useful for mild food poisoning</a:t>
            </a:r>
            <a:r>
              <a:rPr lang="en-GB" baseline="0" dirty="0" smtClean="0"/>
              <a:t> and diarrhoea.</a:t>
            </a:r>
          </a:p>
          <a:p>
            <a:r>
              <a:rPr lang="en-GB" dirty="0" smtClean="0"/>
              <a:t>Dried</a:t>
            </a:r>
            <a:r>
              <a:rPr lang="en-GB" baseline="0" dirty="0" smtClean="0"/>
              <a:t> s</a:t>
            </a:r>
            <a:r>
              <a:rPr lang="en-GB" dirty="0" smtClean="0"/>
              <a:t>hells of groundnuts</a:t>
            </a:r>
            <a:r>
              <a:rPr lang="en-GB" baseline="0" dirty="0" smtClean="0"/>
              <a:t> need to be roasted in a covered pan, after five minutes they should be left uncovered and roasted further until black.  </a:t>
            </a:r>
            <a:endParaRPr lang="en-GB" baseline="0" dirty="0" smtClean="0"/>
          </a:p>
          <a:p>
            <a:r>
              <a:rPr lang="en-GB" baseline="0" dirty="0" smtClean="0"/>
              <a:t>These </a:t>
            </a:r>
            <a:r>
              <a:rPr lang="en-GB" baseline="0" dirty="0" smtClean="0"/>
              <a:t>are then crushed so the powder can be administered.  </a:t>
            </a:r>
          </a:p>
          <a:p>
            <a:r>
              <a:rPr lang="en-GB" baseline="0" dirty="0" smtClean="0"/>
              <a:t>The blacked groundnut shells work by attracting excess intestinal gas to the surface of the charcoal, so as it is ingested it brings relief.</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fresh</a:t>
            </a:r>
            <a:r>
              <a:rPr lang="en-GB" baseline="0" dirty="0" smtClean="0"/>
              <a:t> new leaves of guava, avocado and mango trees all contain tannins and are a very effective treatment for diarrhoea when given as a tea in conjunction with oral rehydration solution.  </a:t>
            </a:r>
          </a:p>
          <a:p>
            <a:r>
              <a:rPr lang="en-GB" baseline="0" dirty="0" smtClean="0"/>
              <a:t>This photo shows a demonstration how to make Amoeba tea from guava, avocado and mango leaves with Euphorbia </a:t>
            </a:r>
            <a:r>
              <a:rPr lang="en-GB" baseline="0" dirty="0" err="1" smtClean="0"/>
              <a:t>hirta</a:t>
            </a:r>
            <a:r>
              <a:rPr lang="en-GB" baseline="0" dirty="0" smtClean="0"/>
              <a:t> (or Asthma Weed).</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its name implies, Asthma</a:t>
            </a:r>
            <a:r>
              <a:rPr lang="en-GB" baseline="0" dirty="0" smtClean="0"/>
              <a:t> </a:t>
            </a:r>
            <a:r>
              <a:rPr lang="en-GB" baseline="0" dirty="0" smtClean="0"/>
              <a:t>weed </a:t>
            </a:r>
            <a:r>
              <a:rPr lang="en-GB" baseline="0" dirty="0" smtClean="0"/>
              <a:t>helps </a:t>
            </a:r>
            <a:r>
              <a:rPr lang="en-GB" baseline="0" dirty="0" smtClean="0"/>
              <a:t>in controlling asthma </a:t>
            </a:r>
            <a:r>
              <a:rPr lang="en-GB" baseline="0" dirty="0" smtClean="0"/>
              <a:t>as well as being useful in combating </a:t>
            </a:r>
            <a:r>
              <a:rPr lang="en-GB" baseline="0" dirty="0" smtClean="0"/>
              <a:t>amoebic dysentery when made into a tea with pawpaw, mango and guava leaves.</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guava tree is recommended to be grown by REAP as its fruit contains a high amount of vitamin C to prevent and treat scurvy.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Although </a:t>
            </a:r>
            <a:r>
              <a:rPr lang="en-GB" sz="1200" kern="1200" dirty="0" smtClean="0">
                <a:solidFill>
                  <a:schemeClr val="tx1"/>
                </a:solidFill>
                <a:latin typeface="+mn-lt"/>
                <a:ea typeface="+mn-ea"/>
                <a:cs typeface="+mn-cs"/>
              </a:rPr>
              <a:t>not as effective as the pawpaw, the leaves can also aid the healing of wounds.</a:t>
            </a:r>
          </a:p>
          <a:p>
            <a:r>
              <a:rPr lang="en-GB" dirty="0" smtClean="0"/>
              <a:t>Well</a:t>
            </a:r>
            <a:r>
              <a:rPr lang="en-GB" baseline="0" dirty="0" smtClean="0"/>
              <a:t> known throughout Africa, guava trees can be grown within a hedge or alongside other crops so don’t take up valuable space.</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ringworm bush is not only an effective cure for </a:t>
            </a:r>
            <a:r>
              <a:rPr lang="en-GB" dirty="0" smtClean="0"/>
              <a:t>ringworm, </a:t>
            </a:r>
            <a:r>
              <a:rPr lang="en-GB" dirty="0" smtClean="0"/>
              <a:t>it is</a:t>
            </a:r>
            <a:r>
              <a:rPr lang="en-GB" baseline="0" dirty="0" smtClean="0"/>
              <a:t> also very useful in combating fungal infections of all types.</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dirty="0" err="1" smtClean="0"/>
              <a:t>Moringa</a:t>
            </a:r>
            <a:r>
              <a:rPr lang="en-GB" dirty="0" smtClean="0"/>
              <a:t> is a tree with a taproot that goes deeply into the soil so it has</a:t>
            </a:r>
            <a:r>
              <a:rPr lang="en-GB" baseline="0" dirty="0" smtClean="0"/>
              <a:t> the advantage of being able to be grown in small gardens without much determent to the other crops.</a:t>
            </a:r>
          </a:p>
          <a:p>
            <a:pPr lvl="0"/>
            <a:r>
              <a:rPr lang="en-GB" baseline="0" dirty="0" smtClean="0"/>
              <a:t>There are two varieties, both provide leaves that are used the same way; </a:t>
            </a:r>
            <a:endParaRPr lang="en-GB" baseline="0" dirty="0" smtClean="0"/>
          </a:p>
          <a:p>
            <a:pPr lvl="0"/>
            <a:r>
              <a:rPr lang="en-GB" baseline="0" dirty="0" err="1" smtClean="0"/>
              <a:t>Moringa</a:t>
            </a:r>
            <a:r>
              <a:rPr lang="en-GB" baseline="0" dirty="0" smtClean="0"/>
              <a:t> </a:t>
            </a:r>
            <a:r>
              <a:rPr lang="en-GB" baseline="0" dirty="0" err="1" smtClean="0"/>
              <a:t>stenopetala</a:t>
            </a:r>
            <a:r>
              <a:rPr lang="en-GB" baseline="0" dirty="0" smtClean="0"/>
              <a:t> is native to Africa and is the larger variety,</a:t>
            </a:r>
          </a:p>
          <a:p>
            <a:pPr lvl="0"/>
            <a:r>
              <a:rPr lang="en-GB" baseline="0" dirty="0" err="1" smtClean="0"/>
              <a:t>Moringa</a:t>
            </a:r>
            <a:r>
              <a:rPr lang="en-GB" baseline="0" dirty="0" smtClean="0"/>
              <a:t> </a:t>
            </a:r>
            <a:r>
              <a:rPr lang="en-GB" baseline="0" dirty="0" err="1" smtClean="0"/>
              <a:t>oleifera</a:t>
            </a:r>
            <a:r>
              <a:rPr lang="en-GB" baseline="0" dirty="0" smtClean="0"/>
              <a:t> is a smaller tree from Asia and can more easily be grown as a hedge pruned to stay at a convenient size.</a:t>
            </a:r>
          </a:p>
          <a:p>
            <a:pPr lvl="0"/>
            <a:r>
              <a:rPr lang="en-GB" baseline="0" dirty="0" smtClean="0"/>
              <a:t>In the 1980s the organisation ECHO promoted the use of </a:t>
            </a:r>
            <a:r>
              <a:rPr lang="en-GB" baseline="0" dirty="0" err="1" smtClean="0"/>
              <a:t>Moringa’s</a:t>
            </a:r>
            <a:r>
              <a:rPr lang="en-GB" baseline="0" dirty="0" smtClean="0"/>
              <a:t> highly nutritious leaves as a vegetable, as it was available during the early rains and into the dry season when there were often no other crops.</a:t>
            </a: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8BA02C-F106-4432-8793-2B8BD5ED8CF3}"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kern="1200" dirty="0" err="1" smtClean="0">
                <a:solidFill>
                  <a:schemeClr val="tx1"/>
                </a:solidFill>
                <a:latin typeface="+mn-lt"/>
                <a:ea typeface="+mn-ea"/>
                <a:cs typeface="+mn-cs"/>
              </a:rPr>
              <a:t>Tearfund</a:t>
            </a:r>
            <a:r>
              <a:rPr lang="en-GB" sz="1200" kern="1200" dirty="0" smtClean="0">
                <a:solidFill>
                  <a:schemeClr val="tx1"/>
                </a:solidFill>
                <a:latin typeface="+mn-lt"/>
                <a:ea typeface="+mn-ea"/>
                <a:cs typeface="+mn-cs"/>
              </a:rPr>
              <a:t> later ran an article in Footsteps about the use of </a:t>
            </a:r>
            <a:r>
              <a:rPr lang="en-GB" sz="1200" kern="1200" dirty="0" err="1" smtClean="0">
                <a:solidFill>
                  <a:schemeClr val="tx1"/>
                </a:solidFill>
                <a:latin typeface="+mn-lt"/>
                <a:ea typeface="+mn-ea"/>
                <a:cs typeface="+mn-cs"/>
              </a:rPr>
              <a:t>Moringa</a:t>
            </a:r>
            <a:r>
              <a:rPr lang="en-GB" sz="1200" kern="1200" dirty="0" smtClean="0">
                <a:solidFill>
                  <a:schemeClr val="tx1"/>
                </a:solidFill>
                <a:latin typeface="+mn-lt"/>
                <a:ea typeface="+mn-ea"/>
                <a:cs typeface="+mn-cs"/>
              </a:rPr>
              <a:t> leaves when dried and ground into a powder.  REAP incorporated this into their teaching.   </a:t>
            </a:r>
            <a:endParaRPr lang="en-GB" sz="1200" kern="1200" dirty="0" smtClean="0">
              <a:solidFill>
                <a:schemeClr val="tx1"/>
              </a:solidFill>
              <a:latin typeface="+mn-lt"/>
              <a:ea typeface="+mn-ea"/>
              <a:cs typeface="+mn-cs"/>
            </a:endParaRPr>
          </a:p>
          <a:p>
            <a:pPr lvl="0"/>
            <a:r>
              <a:rPr lang="en-GB" sz="1200" kern="1200" dirty="0" err="1" smtClean="0">
                <a:solidFill>
                  <a:schemeClr val="tx1"/>
                </a:solidFill>
                <a:latin typeface="+mn-lt"/>
                <a:ea typeface="+mn-ea"/>
                <a:cs typeface="+mn-cs"/>
              </a:rPr>
              <a:t>Moringa</a:t>
            </a:r>
            <a:r>
              <a:rPr lang="en-GB"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powder can be easily added to any meal (and is particularly complementary to meals high in carbohydrates).  </a:t>
            </a:r>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It </a:t>
            </a:r>
            <a:r>
              <a:rPr lang="en-GB" sz="1200" kern="1200" dirty="0" smtClean="0">
                <a:solidFill>
                  <a:schemeClr val="tx1"/>
                </a:solidFill>
                <a:latin typeface="+mn-lt"/>
                <a:ea typeface="+mn-ea"/>
                <a:cs typeface="+mn-cs"/>
              </a:rPr>
              <a:t>is especially useful for HIV/AIDS patients, malnourished children and anaemic people. </a:t>
            </a:r>
          </a:p>
          <a:p>
            <a:pPr lvl="0"/>
            <a:r>
              <a:rPr lang="en-GB" baseline="0" dirty="0" err="1" smtClean="0"/>
              <a:t>Moringa</a:t>
            </a:r>
            <a:r>
              <a:rPr lang="en-GB" baseline="0" dirty="0" smtClean="0"/>
              <a:t> leaves contain </a:t>
            </a:r>
            <a:r>
              <a:rPr lang="en-GB" sz="1200" kern="1200" dirty="0" smtClean="0">
                <a:solidFill>
                  <a:schemeClr val="tx1"/>
                </a:solidFill>
                <a:latin typeface="+mn-lt"/>
                <a:ea typeface="+mn-ea"/>
                <a:cs typeface="+mn-cs"/>
              </a:rPr>
              <a:t>7 times the Vitamin C of oranges, 4 times the Calcium of milk,</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4 times the Vitamin A of carrots,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3 times the Potassium of bananas and</a:t>
            </a:r>
            <a:r>
              <a:rPr lang="en-GB" sz="1200" kern="1200" baseline="0" dirty="0" smtClean="0">
                <a:solidFill>
                  <a:schemeClr val="tx1"/>
                </a:solidFill>
                <a:latin typeface="+mn-lt"/>
                <a:ea typeface="+mn-ea"/>
                <a:cs typeface="+mn-cs"/>
              </a:rPr>
              <a:t> twice </a:t>
            </a:r>
            <a:r>
              <a:rPr lang="en-GB" sz="1200" kern="1200" dirty="0" smtClean="0">
                <a:solidFill>
                  <a:schemeClr val="tx1"/>
                </a:solidFill>
                <a:latin typeface="+mn-lt"/>
                <a:ea typeface="+mn-ea"/>
                <a:cs typeface="+mn-cs"/>
              </a:rPr>
              <a:t>the protein of milk so are extremely valuable.</a:t>
            </a:r>
          </a:p>
          <a:p>
            <a:pPr lvl="0"/>
            <a:r>
              <a:rPr lang="en-GB" sz="1200" kern="1200" dirty="0" smtClean="0">
                <a:solidFill>
                  <a:schemeClr val="tx1"/>
                </a:solidFill>
                <a:latin typeface="+mn-lt"/>
                <a:ea typeface="+mn-ea"/>
                <a:cs typeface="+mn-cs"/>
              </a:rPr>
              <a:t>For further information on its nutritional use http://www.echo.net</a:t>
            </a:r>
          </a:p>
          <a:p>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Reap is a Christian charity set up to improve the lives of Africa’s poor through demonstrative teaching, and growing natural medicines is one of REAP’s stories. </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Other uses of </a:t>
            </a:r>
            <a:r>
              <a:rPr lang="en-GB" dirty="0" err="1" smtClean="0"/>
              <a:t>Moringa</a:t>
            </a:r>
            <a:r>
              <a:rPr lang="en-GB" dirty="0" smtClean="0"/>
              <a:t> are for diarrhoea, diabetes and skin infections.  </a:t>
            </a:r>
            <a:endParaRPr lang="en-GB" dirty="0" smtClean="0"/>
          </a:p>
          <a:p>
            <a:r>
              <a:rPr lang="en-GB" dirty="0" smtClean="0"/>
              <a:t>The </a:t>
            </a:r>
            <a:r>
              <a:rPr lang="en-GB" dirty="0" smtClean="0"/>
              <a:t>seeds of the </a:t>
            </a:r>
            <a:r>
              <a:rPr lang="en-GB" dirty="0" err="1" smtClean="0"/>
              <a:t>Moringa</a:t>
            </a:r>
            <a:r>
              <a:rPr lang="en-GB" dirty="0" smtClean="0"/>
              <a:t> tree have a cleansing effect on </a:t>
            </a:r>
            <a:r>
              <a:rPr lang="en-GB" baseline="0" dirty="0" smtClean="0"/>
              <a:t>muddy water.</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Garlic has traditionally been used by many nations both for its flavour and its medicinal properties.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REAP </a:t>
            </a:r>
            <a:r>
              <a:rPr lang="en-GB" sz="1200" kern="1200" dirty="0" smtClean="0">
                <a:solidFill>
                  <a:schemeClr val="tx1"/>
                </a:solidFill>
                <a:latin typeface="+mn-lt"/>
                <a:ea typeface="+mn-ea"/>
                <a:cs typeface="+mn-cs"/>
              </a:rPr>
              <a:t>recommends its use against infections such as boils, coughs, colds and fungal infections.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It </a:t>
            </a:r>
            <a:r>
              <a:rPr lang="en-GB" sz="1200" kern="1200" dirty="0" smtClean="0">
                <a:solidFill>
                  <a:schemeClr val="tx1"/>
                </a:solidFill>
                <a:latin typeface="+mn-lt"/>
                <a:ea typeface="+mn-ea"/>
                <a:cs typeface="+mn-cs"/>
              </a:rPr>
              <a:t>can also be used for controlling blood pressure, diabetes and amoebic dysentery. </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Ginger is also frequently grown in Africa for flavouring.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a:t>
            </a:r>
            <a:r>
              <a:rPr lang="en-GB" sz="1200" kern="1200" dirty="0" smtClean="0">
                <a:solidFill>
                  <a:schemeClr val="tx1"/>
                </a:solidFill>
                <a:latin typeface="+mn-lt"/>
                <a:ea typeface="+mn-ea"/>
                <a:cs typeface="+mn-cs"/>
              </a:rPr>
              <a:t>part of the plant that is used is called a rhizome (the knobbly bit).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It </a:t>
            </a:r>
            <a:r>
              <a:rPr lang="en-GB" sz="1200" kern="1200" dirty="0" smtClean="0">
                <a:solidFill>
                  <a:schemeClr val="tx1"/>
                </a:solidFill>
                <a:latin typeface="+mn-lt"/>
                <a:ea typeface="+mn-ea"/>
                <a:cs typeface="+mn-cs"/>
              </a:rPr>
              <a:t>is useful for nausea (especially travel sickness) and as an ingredient of cough mixture.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When </a:t>
            </a:r>
            <a:r>
              <a:rPr lang="en-GB" sz="1200" kern="1200" dirty="0" smtClean="0">
                <a:solidFill>
                  <a:schemeClr val="tx1"/>
                </a:solidFill>
                <a:latin typeface="+mn-lt"/>
                <a:ea typeface="+mn-ea"/>
                <a:cs typeface="+mn-cs"/>
              </a:rPr>
              <a:t>mixed with a vegetable oil ginger offers much relief when used as a rub for rheumatism.</a:t>
            </a:r>
          </a:p>
        </p:txBody>
      </p:sp>
      <p:sp>
        <p:nvSpPr>
          <p:cNvPr id="4" name="Slide Number Placeholder 3"/>
          <p:cNvSpPr>
            <a:spLocks noGrp="1"/>
          </p:cNvSpPr>
          <p:nvPr>
            <p:ph type="sldNum" sz="quarter" idx="10"/>
          </p:nvPr>
        </p:nvSpPr>
        <p:spPr/>
        <p:txBody>
          <a:bodyPr/>
          <a:lstStyle/>
          <a:p>
            <a:fld id="{9A8BA02C-F106-4432-8793-2B8BD5ED8CF3}"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Frangipani is a medium sized tree that is extremely decretive and provides shade so is often grown close to the house.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a:t>
            </a:r>
            <a:r>
              <a:rPr lang="en-GB" sz="1200" kern="1200" dirty="0" smtClean="0">
                <a:solidFill>
                  <a:schemeClr val="tx1"/>
                </a:solidFill>
                <a:latin typeface="+mn-lt"/>
                <a:ea typeface="+mn-ea"/>
                <a:cs typeface="+mn-cs"/>
              </a:rPr>
              <a:t>sap from the opening flowers is useful in the cure of herpes zoster (shingles), which particularly inflicts AIDS patients.</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passion fruit plant is easy to grow and can be planted within hedges so takes up no extra space.  </a:t>
            </a:r>
            <a:r>
              <a:rPr lang="en-GB" dirty="0" smtClean="0"/>
              <a:t>Passion fruit has</a:t>
            </a:r>
            <a:r>
              <a:rPr lang="en-GB" baseline="0" dirty="0" smtClean="0"/>
              <a:t> a calming effect that will help with sleeplessness and asthma.</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Artemisia </a:t>
            </a:r>
            <a:r>
              <a:rPr lang="en-GB" baseline="0" dirty="0" err="1" smtClean="0"/>
              <a:t>annua</a:t>
            </a:r>
            <a:r>
              <a:rPr lang="en-GB" baseline="0" dirty="0" smtClean="0"/>
              <a:t> is a bushy plant that can be grown most successfully from cuttings.</a:t>
            </a:r>
          </a:p>
          <a:p>
            <a:r>
              <a:rPr lang="en-GB" dirty="0" err="1" smtClean="0"/>
              <a:t>Artemisinin</a:t>
            </a:r>
            <a:r>
              <a:rPr lang="en-GB" dirty="0" smtClean="0"/>
              <a:t> is the ingredient of Artemisia that is now used internationally</a:t>
            </a:r>
            <a:r>
              <a:rPr lang="en-GB" baseline="0" dirty="0" smtClean="0"/>
              <a:t> </a:t>
            </a:r>
            <a:r>
              <a:rPr lang="en-GB" dirty="0" smtClean="0"/>
              <a:t>as</a:t>
            </a:r>
            <a:r>
              <a:rPr lang="en-GB" baseline="0" dirty="0" smtClean="0"/>
              <a:t> the drug of choice for malaria.   </a:t>
            </a:r>
          </a:p>
          <a:p>
            <a:r>
              <a:rPr lang="en-GB" sz="1200" kern="1200" dirty="0" smtClean="0">
                <a:solidFill>
                  <a:schemeClr val="tx1"/>
                </a:solidFill>
                <a:latin typeface="+mn-lt"/>
                <a:ea typeface="+mn-ea"/>
                <a:cs typeface="+mn-cs"/>
              </a:rPr>
              <a:t>The plant contains many additional ingredients (not used by the pharmaceutical companies) that also aid recovery from malaria.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a:t>
            </a:r>
            <a:r>
              <a:rPr lang="en-GB" sz="1200" kern="1200" dirty="0" smtClean="0">
                <a:solidFill>
                  <a:schemeClr val="tx1"/>
                </a:solidFill>
                <a:latin typeface="+mn-lt"/>
                <a:ea typeface="+mn-ea"/>
                <a:cs typeface="+mn-cs"/>
              </a:rPr>
              <a:t>leaves are dried and made into a tea.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a:t>
            </a:r>
            <a:r>
              <a:rPr lang="en-GB" sz="1200" kern="1200" dirty="0" smtClean="0">
                <a:solidFill>
                  <a:schemeClr val="tx1"/>
                </a:solidFill>
                <a:latin typeface="+mn-lt"/>
                <a:ea typeface="+mn-ea"/>
                <a:cs typeface="+mn-cs"/>
              </a:rPr>
              <a:t>method has the advantage of decreasing the risk of developing resistance to the drug.  </a:t>
            </a:r>
          </a:p>
          <a:p>
            <a:r>
              <a:rPr lang="en-GB" baseline="0" dirty="0" smtClean="0"/>
              <a:t>Dosage is straightforward and so it is easy to use responsibly.  </a:t>
            </a:r>
            <a:endParaRPr lang="en-GB" baseline="0" dirty="0" smtClean="0"/>
          </a:p>
          <a:p>
            <a:r>
              <a:rPr lang="en-GB" baseline="0" dirty="0" smtClean="0"/>
              <a:t>Immediate </a:t>
            </a:r>
            <a:r>
              <a:rPr lang="en-GB" baseline="0" dirty="0" smtClean="0"/>
              <a:t>treatment reduces the risk of complications.</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Just a few plants will be sufficient to keep a large family free of malaria.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hotter regions it is difficult to grow without good husbandry techniques, for example the plants benefit from a microclimate created when surrounded by banana trees. </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REAP </a:t>
            </a:r>
            <a:r>
              <a:rPr lang="en-GB" baseline="0" dirty="0" smtClean="0"/>
              <a:t>adapts its teaching to suit each appropriate area.</a:t>
            </a:r>
            <a:endParaRPr lang="en-GB" dirty="0" smtClean="0"/>
          </a:p>
        </p:txBody>
      </p:sp>
      <p:sp>
        <p:nvSpPr>
          <p:cNvPr id="4" name="Slide Number Placeholder 3"/>
          <p:cNvSpPr>
            <a:spLocks noGrp="1"/>
          </p:cNvSpPr>
          <p:nvPr>
            <p:ph type="sldNum" sz="quarter" idx="10"/>
          </p:nvPr>
        </p:nvSpPr>
        <p:spPr/>
        <p:txBody>
          <a:bodyPr/>
          <a:lstStyle/>
          <a:p>
            <a:fld id="{9A8BA02C-F106-4432-8793-2B8BD5ED8CF3}"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Artemisia plant is very aromatic so confuses pests that seek out their hosts by smell, so is a useful addition in a home vegetable garden.  </a:t>
            </a:r>
          </a:p>
          <a:p>
            <a:r>
              <a:rPr lang="en-GB" sz="1200" kern="1200" dirty="0" smtClean="0">
                <a:solidFill>
                  <a:schemeClr val="tx1"/>
                </a:solidFill>
                <a:latin typeface="+mn-lt"/>
                <a:ea typeface="+mn-ea"/>
                <a:cs typeface="+mn-cs"/>
              </a:rPr>
              <a:t>It also has a very positive effect on the body’s general immunity; it can be made into an ointment and a wash for eye infections.</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8BA02C-F106-4432-8793-2B8BD5ED8CF3}"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Lemongrass also</a:t>
            </a:r>
            <a:r>
              <a:rPr lang="en-GB" baseline="0" dirty="0" smtClean="0"/>
              <a:t> repels insects.  </a:t>
            </a:r>
          </a:p>
          <a:p>
            <a:r>
              <a:rPr lang="en-GB" baseline="0" dirty="0" smtClean="0"/>
              <a:t>It is particularly beneficial when used as a boarder plant because the deep roots prevent the run off of soil during the rains.  </a:t>
            </a:r>
          </a:p>
          <a:p>
            <a:r>
              <a:rPr lang="en-GB" baseline="0" dirty="0" smtClean="0"/>
              <a:t>Lemongrass leaves can also be made into a refreshing tea and have the extra benefit of helping to bring down a high fever.  </a:t>
            </a:r>
            <a:endParaRPr lang="en-GB" baseline="0" dirty="0" smtClean="0"/>
          </a:p>
          <a:p>
            <a:r>
              <a:rPr lang="en-GB" baseline="0" dirty="0" smtClean="0"/>
              <a:t>It </a:t>
            </a:r>
            <a:r>
              <a:rPr lang="en-GB" baseline="0" dirty="0" smtClean="0"/>
              <a:t>is recommended to be used for bronchitis and bad breath.</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a:t>
            </a:r>
            <a:r>
              <a:rPr lang="en-GB" sz="1200" kern="1200" dirty="0" err="1" smtClean="0">
                <a:solidFill>
                  <a:schemeClr val="tx1"/>
                </a:solidFill>
                <a:latin typeface="+mn-lt"/>
                <a:ea typeface="+mn-ea"/>
                <a:cs typeface="+mn-cs"/>
              </a:rPr>
              <a:t>Neem</a:t>
            </a:r>
            <a:r>
              <a:rPr lang="en-GB" sz="1200" kern="1200" dirty="0" smtClean="0">
                <a:solidFill>
                  <a:schemeClr val="tx1"/>
                </a:solidFill>
                <a:latin typeface="+mn-lt"/>
                <a:ea typeface="+mn-ea"/>
                <a:cs typeface="+mn-cs"/>
              </a:rPr>
              <a:t> tree is extremely useful, but crops cannot be successfully grown alongside </a:t>
            </a:r>
            <a:r>
              <a:rPr lang="en-GB" sz="1200" kern="1200" dirty="0" err="1" smtClean="0">
                <a:solidFill>
                  <a:schemeClr val="tx1"/>
                </a:solidFill>
                <a:latin typeface="+mn-lt"/>
                <a:ea typeface="+mn-ea"/>
                <a:cs typeface="+mn-cs"/>
              </a:rPr>
              <a:t>Neem</a:t>
            </a:r>
            <a:r>
              <a:rPr lang="en-GB" sz="1200" kern="1200" dirty="0" smtClean="0">
                <a:solidFill>
                  <a:schemeClr val="tx1"/>
                </a:solidFill>
                <a:latin typeface="+mn-lt"/>
                <a:ea typeface="+mn-ea"/>
                <a:cs typeface="+mn-cs"/>
              </a:rPr>
              <a:t> trees.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It </a:t>
            </a:r>
            <a:r>
              <a:rPr lang="en-GB" sz="1200" kern="1200" dirty="0" smtClean="0">
                <a:solidFill>
                  <a:schemeClr val="tx1"/>
                </a:solidFill>
                <a:latin typeface="+mn-lt"/>
                <a:ea typeface="+mn-ea"/>
                <a:cs typeface="+mn-cs"/>
              </a:rPr>
              <a:t>is a wonderful pesticide.  </a:t>
            </a:r>
          </a:p>
          <a:p>
            <a:r>
              <a:rPr lang="en-GB" sz="1200" kern="1200" dirty="0" smtClean="0">
                <a:solidFill>
                  <a:schemeClr val="tx1"/>
                </a:solidFill>
                <a:latin typeface="+mn-lt"/>
                <a:ea typeface="+mn-ea"/>
                <a:cs typeface="+mn-cs"/>
              </a:rPr>
              <a:t>REAP teaches that it is best grown in a compound that requires shade from a large tree, for example close to a house or in open land by a church.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a:t>
            </a:r>
            <a:r>
              <a:rPr lang="en-GB" sz="1200" kern="1200" dirty="0" smtClean="0">
                <a:solidFill>
                  <a:schemeClr val="tx1"/>
                </a:solidFill>
                <a:latin typeface="+mn-lt"/>
                <a:ea typeface="+mn-ea"/>
                <a:cs typeface="+mn-cs"/>
              </a:rPr>
              <a:t>this way church meetings can benefit from being relatively insect free and the congregation are able to take home some of the precious leaves for their own use.</a:t>
            </a:r>
          </a:p>
          <a:p>
            <a:r>
              <a:rPr lang="en-GB" baseline="0" dirty="0" err="1" smtClean="0"/>
              <a:t>Neem</a:t>
            </a:r>
            <a:r>
              <a:rPr lang="en-GB" baseline="0" dirty="0" smtClean="0"/>
              <a:t> is recommended for lice, scabies, athlete’s foot and other skin problems.  </a:t>
            </a:r>
            <a:endParaRPr lang="en-GB" baseline="0" dirty="0" smtClean="0"/>
          </a:p>
          <a:p>
            <a:r>
              <a:rPr lang="en-GB" baseline="0" dirty="0" smtClean="0"/>
              <a:t>It </a:t>
            </a:r>
            <a:r>
              <a:rPr lang="en-GB" baseline="0" dirty="0" smtClean="0"/>
              <a:t>also aids the reduction of fever and is used as a toothbrush.</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REAP’s </a:t>
            </a:r>
            <a:r>
              <a:rPr lang="en-GB" dirty="0" smtClean="0"/>
              <a:t>approach is biblically</a:t>
            </a:r>
            <a:r>
              <a:rPr lang="en-GB" baseline="0" dirty="0" smtClean="0"/>
              <a:t> based; it is concerned for the wellbeing and dignity of the individual as well as the whole of creation, and believes that good stewardship of God-given resources will enable the poor to improve their standard of living.</a:t>
            </a:r>
          </a:p>
          <a:p>
            <a:r>
              <a:rPr lang="en-GB" baseline="0" dirty="0" smtClean="0"/>
              <a:t>REAP instructs the poor by direct group and personal teaching, with demonstrations.  </a:t>
            </a:r>
            <a:endParaRPr lang="en-GB" baseline="0" dirty="0" smtClean="0"/>
          </a:p>
          <a:p>
            <a:r>
              <a:rPr lang="en-GB" baseline="0" dirty="0" smtClean="0"/>
              <a:t>In </a:t>
            </a:r>
            <a:r>
              <a:rPr lang="en-GB" baseline="0" dirty="0" smtClean="0"/>
              <a:t>this way REAP specifically seeks to overcome a culture of dependency and the call for large external resources, so to reverse the detrimental effects of materialism and environmental neglect.</a:t>
            </a:r>
          </a:p>
        </p:txBody>
      </p:sp>
      <p:sp>
        <p:nvSpPr>
          <p:cNvPr id="4" name="Slide Number Placeholder 3"/>
          <p:cNvSpPr>
            <a:spLocks noGrp="1"/>
          </p:cNvSpPr>
          <p:nvPr>
            <p:ph type="sldNum" sz="quarter" idx="10"/>
          </p:nvPr>
        </p:nvSpPr>
        <p:spPr/>
        <p:txBody>
          <a:bodyPr/>
          <a:lstStyle/>
          <a:p>
            <a:fld id="{9A8BA02C-F106-4432-8793-2B8BD5ED8CF3}"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Dr Roger Sharland first learnt about using a black stone to draw out poison from snake bites or scorpion stings from the</a:t>
            </a:r>
            <a:r>
              <a:rPr lang="en-GB" baseline="0" dirty="0" smtClean="0"/>
              <a:t> Congo.  </a:t>
            </a:r>
          </a:p>
          <a:p>
            <a:r>
              <a:rPr lang="en-GB" baseline="0" dirty="0" smtClean="0"/>
              <a:t>When cow bones are burnt without air, in the same way as charcoal is made, the small internal capillaries are opened so that they will suck fluids outwards when pressed against the bite.   </a:t>
            </a:r>
          </a:p>
        </p:txBody>
      </p:sp>
      <p:sp>
        <p:nvSpPr>
          <p:cNvPr id="4" name="Slide Number Placeholder 3"/>
          <p:cNvSpPr>
            <a:spLocks noGrp="1"/>
          </p:cNvSpPr>
          <p:nvPr>
            <p:ph type="sldNum" sz="quarter" idx="10"/>
          </p:nvPr>
        </p:nvSpPr>
        <p:spPr/>
        <p:txBody>
          <a:bodyPr/>
          <a:lstStyle/>
          <a:p>
            <a:fld id="{9A8BA02C-F106-4432-8793-2B8BD5ED8CF3}"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When Roger read about black stones in the then Oxfam publication ‘Baobab’ he thought it sounded interesting but found Oxfam’s way of baking goat bones in a cocoa tin a bit complicated.  </a:t>
            </a:r>
          </a:p>
          <a:p>
            <a:r>
              <a:rPr lang="en-GB" baseline="0" dirty="0" smtClean="0"/>
              <a:t>It was when REAP started interacting with </a:t>
            </a:r>
            <a:r>
              <a:rPr lang="en-GB" baseline="0" dirty="0" err="1" smtClean="0"/>
              <a:t>Anamed</a:t>
            </a:r>
            <a:r>
              <a:rPr lang="en-GB" baseline="0" dirty="0" smtClean="0"/>
              <a:t> that they started using baking foil and found it easy to make, then refined the teaching through practice.  </a:t>
            </a:r>
          </a:p>
          <a:p>
            <a:r>
              <a:rPr lang="en-GB" baseline="0" dirty="0" smtClean="0"/>
              <a:t>One thing that REAP has discovered was the importance of smell in determining when it is ready.</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Chilli peppers are easy to grow.   When dried and pounded, their active substance ‘</a:t>
            </a:r>
            <a:r>
              <a:rPr lang="en-GB" sz="1200" kern="1200" dirty="0" err="1" smtClean="0">
                <a:solidFill>
                  <a:schemeClr val="tx1"/>
                </a:solidFill>
                <a:latin typeface="+mn-lt"/>
                <a:ea typeface="+mn-ea"/>
                <a:cs typeface="+mn-cs"/>
              </a:rPr>
              <a:t>capsaicine</a:t>
            </a:r>
            <a:r>
              <a:rPr lang="en-GB" sz="1200" kern="1200" dirty="0" smtClean="0">
                <a:solidFill>
                  <a:schemeClr val="tx1"/>
                </a:solidFill>
                <a:latin typeface="+mn-lt"/>
                <a:ea typeface="+mn-ea"/>
                <a:cs typeface="+mn-cs"/>
              </a:rPr>
              <a:t>’, can be mixed with vegetable oil, some beeswax or candles, and is useful as a heat rub for rheumatism, arthritis or joint and muscle pain after hard work, such as on the farm. </a:t>
            </a:r>
          </a:p>
          <a:p>
            <a:r>
              <a:rPr lang="en-GB" baseline="0" dirty="0" err="1" smtClean="0"/>
              <a:t>Capsaicine</a:t>
            </a:r>
            <a:r>
              <a:rPr lang="en-GB" baseline="0" dirty="0" smtClean="0"/>
              <a:t> can also be used as an insecticide if the chilli is soaked in cold water and filtered through a cloth, the fluid can then be sprayed onto plant leaves to keep pests away.</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sap from Aloe </a:t>
            </a:r>
            <a:r>
              <a:rPr lang="en-GB" dirty="0" err="1" smtClean="0"/>
              <a:t>vera</a:t>
            </a:r>
            <a:r>
              <a:rPr lang="en-GB" dirty="0" smtClean="0"/>
              <a:t> plants has been well known in many cultures for its</a:t>
            </a:r>
            <a:r>
              <a:rPr lang="en-GB" baseline="0" dirty="0" smtClean="0"/>
              <a:t> use in healing burns.</a:t>
            </a:r>
          </a:p>
          <a:p>
            <a:r>
              <a:rPr lang="en-GB" dirty="0" smtClean="0"/>
              <a:t>Having an</a:t>
            </a:r>
            <a:r>
              <a:rPr lang="en-GB" baseline="0" dirty="0" smtClean="0"/>
              <a:t> Aloe </a:t>
            </a:r>
            <a:r>
              <a:rPr lang="en-GB" baseline="0" dirty="0" err="1" smtClean="0"/>
              <a:t>vera</a:t>
            </a:r>
            <a:r>
              <a:rPr lang="en-GB" baseline="0" dirty="0" smtClean="0"/>
              <a:t> plant growing by the kitchen for treatment of burns is particularly helpful in Africa where an open fire is commonly used for cooking and heat.</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Roger’s Korean neighbours (in Nairobi) used Aloe </a:t>
            </a:r>
            <a:r>
              <a:rPr lang="en-GB" baseline="0" dirty="0" err="1" smtClean="0"/>
              <a:t>vera</a:t>
            </a:r>
            <a:r>
              <a:rPr lang="en-GB" baseline="0" dirty="0" smtClean="0"/>
              <a:t> a lot and taught him which plants released the most amount of gel and also shared how they used it in Korea.  </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As </a:t>
            </a:r>
            <a:r>
              <a:rPr lang="en-GB" baseline="0" dirty="0" smtClean="0"/>
              <a:t>well as burns it is useful as a local antiseptic for wounds and conjunctivitis.  </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Aloe </a:t>
            </a:r>
            <a:r>
              <a:rPr lang="en-GB" baseline="0" dirty="0" err="1" smtClean="0"/>
              <a:t>vera</a:t>
            </a:r>
            <a:r>
              <a:rPr lang="en-GB" baseline="0" dirty="0" smtClean="0"/>
              <a:t> can also be used as a laxative and for intestinal worms.</a:t>
            </a:r>
            <a:endParaRPr lang="en-GB" dirty="0" smtClean="0"/>
          </a:p>
        </p:txBody>
      </p:sp>
      <p:sp>
        <p:nvSpPr>
          <p:cNvPr id="4" name="Slide Number Placeholder 3"/>
          <p:cNvSpPr>
            <a:spLocks noGrp="1"/>
          </p:cNvSpPr>
          <p:nvPr>
            <p:ph type="sldNum" sz="quarter" idx="10"/>
          </p:nvPr>
        </p:nvSpPr>
        <p:spPr/>
        <p:txBody>
          <a:bodyPr/>
          <a:lstStyle/>
          <a:p>
            <a:fld id="{9A8BA02C-F106-4432-8793-2B8BD5ED8CF3}"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REAP aims to teach </a:t>
            </a:r>
            <a:r>
              <a:rPr lang="en-GB" u="none" dirty="0" smtClean="0"/>
              <a:t>the rural poor</a:t>
            </a:r>
            <a:r>
              <a:rPr lang="en-GB" u="none" baseline="0" dirty="0" smtClean="0"/>
              <a:t> within their communities </a:t>
            </a:r>
            <a:r>
              <a:rPr lang="en-GB" dirty="0" smtClean="0"/>
              <a:t>that even with </a:t>
            </a:r>
            <a:r>
              <a:rPr lang="en-GB" baseline="0" dirty="0" smtClean="0"/>
              <a:t>only a very small plot of ground they are able to grow their own natural medicines.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this way medicines can be immediately available.  </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Wounds </a:t>
            </a:r>
            <a:r>
              <a:rPr lang="en-GB" baseline="0" dirty="0" smtClean="0"/>
              <a:t>and burns, in particular, heal much quicker when treated without any delay and are less likely to become infected.</a:t>
            </a:r>
          </a:p>
        </p:txBody>
      </p:sp>
      <p:sp>
        <p:nvSpPr>
          <p:cNvPr id="4" name="Slide Number Placeholder 3"/>
          <p:cNvSpPr>
            <a:spLocks noGrp="1"/>
          </p:cNvSpPr>
          <p:nvPr>
            <p:ph type="sldNum" sz="quarter" idx="10"/>
          </p:nvPr>
        </p:nvSpPr>
        <p:spPr/>
        <p:txBody>
          <a:bodyPr/>
          <a:lstStyle/>
          <a:p>
            <a:fld id="{9A8BA02C-F106-4432-8793-2B8BD5ED8CF3}"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poor often spend much of their income on health related concerns.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a:t>
            </a:r>
            <a:r>
              <a:rPr lang="en-GB" sz="1200" kern="1200" dirty="0" smtClean="0">
                <a:solidFill>
                  <a:schemeClr val="tx1"/>
                </a:solidFill>
                <a:latin typeface="+mn-lt"/>
                <a:ea typeface="+mn-ea"/>
                <a:cs typeface="+mn-cs"/>
              </a:rPr>
              <a:t>is made worse by the fact that, because of the cost, they leave it too late to seek treatment and this ends up even more expensive.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If </a:t>
            </a:r>
            <a:r>
              <a:rPr lang="en-GB" sz="1200" kern="1200" dirty="0" smtClean="0">
                <a:solidFill>
                  <a:schemeClr val="tx1"/>
                </a:solidFill>
                <a:latin typeface="+mn-lt"/>
                <a:ea typeface="+mn-ea"/>
                <a:cs typeface="+mn-cs"/>
              </a:rPr>
              <a:t>they have natural medicines at home treatment can be used before the condition gets serious, and manufactured medicines don’t have to be purchased.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Cash </a:t>
            </a:r>
            <a:r>
              <a:rPr lang="en-GB" sz="1200" kern="1200" dirty="0" smtClean="0">
                <a:solidFill>
                  <a:schemeClr val="tx1"/>
                </a:solidFill>
                <a:latin typeface="+mn-lt"/>
                <a:ea typeface="+mn-ea"/>
                <a:cs typeface="+mn-cs"/>
              </a:rPr>
              <a:t>will then be available for use in school fees, uniforms and the purchase of other items frequently beyond their reach. </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8BA02C-F106-4432-8793-2B8BD5ED8CF3}"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REAP</a:t>
            </a:r>
            <a:r>
              <a:rPr lang="en-GB" baseline="0" dirty="0" smtClean="0"/>
              <a:t> is in need of more skilled personnel to teach the advantages of traditional medicines and give reliable instruction on the planting and use of gardens.  </a:t>
            </a:r>
            <a:endParaRPr lang="en-GB" baseline="0" dirty="0" smtClean="0"/>
          </a:p>
          <a:p>
            <a:r>
              <a:rPr lang="en-GB" baseline="0" dirty="0" smtClean="0"/>
              <a:t>Everywhere </a:t>
            </a:r>
            <a:r>
              <a:rPr lang="en-GB" baseline="0" dirty="0" smtClean="0"/>
              <a:t>REAP spreads this message it has been overwhelmed with requests for further teaching.</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Many churches have now planted medicinal gardens close to their churches, for both teaching purposes and to provide plants for their congregations.    </a:t>
            </a:r>
          </a:p>
          <a:p>
            <a:r>
              <a:rPr lang="en-GB" dirty="0" smtClean="0"/>
              <a:t>There are</a:t>
            </a:r>
            <a:r>
              <a:rPr lang="en-GB" baseline="0" dirty="0" smtClean="0"/>
              <a:t> lots more African church communities that could take this message forward if REAP could afford to employ trained staff to instruct the church leaders.</a:t>
            </a:r>
          </a:p>
          <a:p>
            <a:endParaRPr lang="en-GB" baseline="0" dirty="0" smtClean="0"/>
          </a:p>
        </p:txBody>
      </p:sp>
      <p:sp>
        <p:nvSpPr>
          <p:cNvPr id="4" name="Slide Number Placeholder 3"/>
          <p:cNvSpPr>
            <a:spLocks noGrp="1"/>
          </p:cNvSpPr>
          <p:nvPr>
            <p:ph type="sldNum" sz="quarter" idx="10"/>
          </p:nvPr>
        </p:nvSpPr>
        <p:spPr/>
        <p:txBody>
          <a:bodyPr/>
          <a:lstStyle/>
          <a:p>
            <a:fld id="{9A8BA02C-F106-4432-8793-2B8BD5ED8CF3}"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REAP is constantly experimenting with new varieties of plants and their suitability for different regions and climates.  </a:t>
            </a:r>
            <a:endParaRPr lang="en-GB" baseline="0" dirty="0" smtClean="0"/>
          </a:p>
          <a:p>
            <a:r>
              <a:rPr lang="en-GB" baseline="0" dirty="0" smtClean="0"/>
              <a:t>By </a:t>
            </a:r>
            <a:r>
              <a:rPr lang="en-GB" baseline="0" dirty="0" smtClean="0"/>
              <a:t>closely monitoring the success of these, REAP can modify their teaching methods to suit everyone’s needs. </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Natural Medicines are just one of many ways that REAP brings development through teaching</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REAP has</a:t>
            </a:r>
            <a:r>
              <a:rPr lang="en-GB" baseline="0" dirty="0" smtClean="0"/>
              <a:t> an exhibition garden at the </a:t>
            </a:r>
            <a:r>
              <a:rPr lang="en-GB" baseline="0" dirty="0" err="1" smtClean="0"/>
              <a:t>Kisumu</a:t>
            </a:r>
            <a:r>
              <a:rPr lang="en-GB" baseline="0" dirty="0" smtClean="0"/>
              <a:t> Showground which is used all year for training and demonstration purposes.  </a:t>
            </a:r>
            <a:endParaRPr lang="en-GB" baseline="0" dirty="0" smtClean="0"/>
          </a:p>
          <a:p>
            <a:r>
              <a:rPr lang="en-GB" baseline="0" dirty="0" smtClean="0"/>
              <a:t>Further </a:t>
            </a:r>
            <a:r>
              <a:rPr lang="en-GB" baseline="0" dirty="0" smtClean="0"/>
              <a:t>land in </a:t>
            </a:r>
            <a:r>
              <a:rPr lang="en-GB" baseline="0" dirty="0" err="1" smtClean="0"/>
              <a:t>Kisumu</a:t>
            </a:r>
            <a:r>
              <a:rPr lang="en-GB" baseline="0" dirty="0" smtClean="0"/>
              <a:t> helps to produce many plants for people to begin their own medicinal gardens.</a:t>
            </a:r>
          </a:p>
        </p:txBody>
      </p:sp>
      <p:sp>
        <p:nvSpPr>
          <p:cNvPr id="4" name="Slide Number Placeholder 3"/>
          <p:cNvSpPr>
            <a:spLocks noGrp="1"/>
          </p:cNvSpPr>
          <p:nvPr>
            <p:ph type="sldNum" sz="quarter" idx="10"/>
          </p:nvPr>
        </p:nvSpPr>
        <p:spPr/>
        <p:txBody>
          <a:bodyPr/>
          <a:lstStyle/>
          <a:p>
            <a:fld id="{9A8BA02C-F106-4432-8793-2B8BD5ED8CF3}"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are several ways in which you can help REAP.</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Please visit our website for more information.</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44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smtClean="0"/>
              <a:t>REAP works with the poor to discover ways to improve their lives.</a:t>
            </a:r>
            <a:r>
              <a:rPr lang="en-GB" baseline="0" dirty="0" smtClean="0"/>
              <a:t>  With natural medicines that requires discovering </a:t>
            </a:r>
            <a:r>
              <a:rPr lang="en-GB" dirty="0" smtClean="0"/>
              <a:t>plants</a:t>
            </a:r>
            <a:r>
              <a:rPr lang="en-GB" baseline="0" dirty="0" smtClean="0"/>
              <a:t> and methods which will medically benefit families and can be sourced in their locality.</a:t>
            </a:r>
            <a:endParaRPr lang="en-GB"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smtClean="0"/>
              <a:t>REAP</a:t>
            </a:r>
            <a:r>
              <a:rPr lang="en-GB" baseline="0" dirty="0" smtClean="0"/>
              <a:t> produces appropriate methods of teaching to demonstrate how to use medicinal plants at home, also supplying some initial plants to start these gardens.  It is important that the recipients are aware of precisely how the plants can best be grown, for what purpose they should be used and what dosage needs to be given, so clear instruction and understanding is vital.</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REAP shares with the poor directly.  Often this is through a network of local churches.  Sometimes REAP will hold workshops for a specific people group.  Many people become aware of REAP’s natural medicine program through agricultural show stands, organisations that have benefited or simply through word of mouth from a community that has taken REAP’s teaching on board.  </a:t>
            </a:r>
            <a:r>
              <a:rPr lang="en-GB" sz="1200" kern="1200" dirty="0" smtClean="0">
                <a:solidFill>
                  <a:schemeClr val="tx1"/>
                </a:solidFill>
                <a:latin typeface="+mn-lt"/>
                <a:ea typeface="+mn-ea"/>
                <a:cs typeface="+mn-cs"/>
              </a:rPr>
              <a:t>An increasing number of people now hear about REAP via the internet (either through our own website or that of </a:t>
            </a:r>
            <a:r>
              <a:rPr lang="en-GB" sz="1200" kern="1200" dirty="0" err="1" smtClean="0">
                <a:solidFill>
                  <a:schemeClr val="tx1"/>
                </a:solidFill>
                <a:latin typeface="+mn-lt"/>
                <a:ea typeface="+mn-ea"/>
                <a:cs typeface="+mn-cs"/>
              </a:rPr>
              <a:t>Anamed</a:t>
            </a:r>
            <a:r>
              <a:rPr lang="en-GB" sz="1200" kern="1200" dirty="0" smtClean="0">
                <a:solidFill>
                  <a:schemeClr val="tx1"/>
                </a:solidFill>
                <a:latin typeface="+mn-lt"/>
                <a:ea typeface="+mn-ea"/>
                <a:cs typeface="+mn-cs"/>
              </a:rPr>
              <a:t>).</a:t>
            </a:r>
            <a:endParaRPr lang="en-GB"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REAP follows up and reviews their teaching to ensure that the methods are successfully used.  The</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GB" baseline="0" dirty="0" smtClean="0"/>
              <a:t>	feedback on how natural medicines are applied enables REAP to refine, extend and improve its teaching.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smtClean="0"/>
          </a:p>
        </p:txBody>
      </p:sp>
      <p:sp>
        <p:nvSpPr>
          <p:cNvPr id="4" name="Slide Number Placeholder 3"/>
          <p:cNvSpPr>
            <a:spLocks noGrp="1"/>
          </p:cNvSpPr>
          <p:nvPr>
            <p:ph type="sldNum" sz="quarter" idx="10"/>
          </p:nvPr>
        </p:nvSpPr>
        <p:spPr/>
        <p:txBody>
          <a:bodyPr/>
          <a:lstStyle/>
          <a:p>
            <a:fld id="{9A8BA02C-F106-4432-8793-2B8BD5ED8CF3}"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REAP and </a:t>
            </a:r>
            <a:r>
              <a:rPr lang="en-GB" dirty="0" err="1" smtClean="0"/>
              <a:t>Anamed</a:t>
            </a:r>
            <a:r>
              <a:rPr lang="en-GB" dirty="0" smtClean="0"/>
              <a:t> have come to work closely together in the realm of natural</a:t>
            </a:r>
            <a:r>
              <a:rPr lang="en-GB" baseline="0" dirty="0" smtClean="0"/>
              <a:t> medicines.</a:t>
            </a:r>
          </a:p>
          <a:p>
            <a:r>
              <a:rPr lang="en-GB" dirty="0" err="1" smtClean="0"/>
              <a:t>Anamed</a:t>
            </a:r>
            <a:r>
              <a:rPr lang="en-GB" dirty="0" smtClean="0"/>
              <a:t> is an organisation that</a:t>
            </a:r>
            <a:r>
              <a:rPr lang="en-GB" baseline="0" dirty="0" smtClean="0"/>
              <a:t> has done a great deal of research into the use of natural medicines and is a source of much of REAP’s Natural Medicine teaching.  In turn </a:t>
            </a:r>
            <a:r>
              <a:rPr lang="en-GB" baseline="0" dirty="0" err="1" smtClean="0"/>
              <a:t>Anamed</a:t>
            </a:r>
            <a:r>
              <a:rPr lang="en-GB" baseline="0" dirty="0" smtClean="0"/>
              <a:t> has benefited from REAP’s experience and practical feedback.</a:t>
            </a: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GB" dirty="0" smtClean="0"/>
              <a:t>REAP and </a:t>
            </a:r>
            <a:r>
              <a:rPr lang="en-GB" dirty="0" err="1" smtClean="0"/>
              <a:t>Anamed</a:t>
            </a:r>
            <a:r>
              <a:rPr lang="en-GB" dirty="0" smtClean="0"/>
              <a:t> seek to combine modern scientific knowledge with traditional practices to use the best of both worlds.</a:t>
            </a:r>
            <a:r>
              <a:rPr lang="en-GB" baseline="0" dirty="0" smtClean="0"/>
              <a:t>  </a:t>
            </a:r>
            <a:r>
              <a:rPr lang="en-GB" dirty="0" smtClean="0"/>
              <a:t>Scientific </a:t>
            </a:r>
            <a:r>
              <a:rPr lang="en-GB" baseline="0" dirty="0" smtClean="0"/>
              <a:t>understanding provides information on </a:t>
            </a:r>
            <a:r>
              <a:rPr lang="en-GB" sz="1200" kern="1200" dirty="0" smtClean="0">
                <a:solidFill>
                  <a:schemeClr val="tx1"/>
                </a:solidFill>
                <a:latin typeface="+mn-lt"/>
                <a:ea typeface="+mn-ea"/>
                <a:cs typeface="+mn-cs"/>
              </a:rPr>
              <a:t>hygienic preparation, </a:t>
            </a:r>
            <a:r>
              <a:rPr lang="en-GB" baseline="0" dirty="0" smtClean="0"/>
              <a:t>dosages, limitations and side effects, whereas locally grown plants offer easy access at little cost.</a:t>
            </a:r>
          </a:p>
          <a:p>
            <a:pPr marL="228600" indent="-228600">
              <a:buAutoNum type="arabicParenR"/>
            </a:pPr>
            <a:r>
              <a:rPr lang="en-GB" baseline="0" dirty="0" smtClean="0"/>
              <a:t>Negative aspects of both are overcome by providing knowledge free from commercial exploitation and manipulative purposes.</a:t>
            </a:r>
            <a:endParaRPr lang="en-GB" dirty="0" smtClean="0"/>
          </a:p>
        </p:txBody>
      </p:sp>
      <p:sp>
        <p:nvSpPr>
          <p:cNvPr id="4" name="Slide Number Placeholder 3"/>
          <p:cNvSpPr>
            <a:spLocks noGrp="1"/>
          </p:cNvSpPr>
          <p:nvPr>
            <p:ph type="sldNum" sz="quarter" idx="10"/>
          </p:nvPr>
        </p:nvSpPr>
        <p:spPr/>
        <p:txBody>
          <a:bodyPr/>
          <a:lstStyle/>
          <a:p>
            <a:fld id="{9A8BA02C-F106-4432-8793-2B8BD5ED8CF3}"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REAP has found that local churches provide</a:t>
            </a:r>
            <a:r>
              <a:rPr lang="en-GB" baseline="0" dirty="0" smtClean="0"/>
              <a:t> an ideal channel for their teaching on natural medicines.  </a:t>
            </a:r>
          </a:p>
          <a:p>
            <a:r>
              <a:rPr lang="en-GB" baseline="0" dirty="0" smtClean="0"/>
              <a:t>This is because;</a:t>
            </a:r>
          </a:p>
          <a:p>
            <a:pPr marL="228600" indent="-228600">
              <a:buAutoNum type="arabicPlain"/>
            </a:pPr>
            <a:r>
              <a:rPr lang="en-GB" baseline="0" dirty="0" smtClean="0"/>
              <a:t>There are an enormous number of churches in Africa</a:t>
            </a:r>
          </a:p>
          <a:p>
            <a:pPr marL="228600" indent="-228600">
              <a:buAutoNum type="arabicPlain"/>
            </a:pPr>
            <a:r>
              <a:rPr lang="en-GB" baseline="0" dirty="0" smtClean="0"/>
              <a:t>Churches are in every part of the continent and in even the remotest areas</a:t>
            </a:r>
          </a:p>
          <a:p>
            <a:pPr marL="228600" indent="-228600">
              <a:buAutoNum type="arabicPlain"/>
            </a:pPr>
            <a:r>
              <a:rPr lang="en-GB" baseline="0" dirty="0" smtClean="0"/>
              <a:t>Churches are set up as institutions for teaching and have authority within the local community</a:t>
            </a:r>
          </a:p>
          <a:p>
            <a:pPr marL="228600" indent="-228600">
              <a:buAutoNum type="arabicPlain"/>
            </a:pPr>
            <a:r>
              <a:rPr lang="en-GB" baseline="0" dirty="0" smtClean="0"/>
              <a:t>Motivation for wellbeing and healing is consistent with the gospel of Christ</a:t>
            </a:r>
          </a:p>
          <a:p>
            <a:pPr marL="228600" indent="-228600">
              <a:buAutoNum type="arabicPlain"/>
            </a:pPr>
            <a:endParaRPr lang="en-GB" dirty="0"/>
          </a:p>
        </p:txBody>
      </p:sp>
      <p:sp>
        <p:nvSpPr>
          <p:cNvPr id="4" name="Slide Number Placeholder 3"/>
          <p:cNvSpPr>
            <a:spLocks noGrp="1"/>
          </p:cNvSpPr>
          <p:nvPr>
            <p:ph type="sldNum" sz="quarter" idx="10"/>
          </p:nvPr>
        </p:nvSpPr>
        <p:spPr/>
        <p:txBody>
          <a:bodyPr/>
          <a:lstStyle/>
          <a:p>
            <a:fld id="{9A8BA02C-F106-4432-8793-2B8BD5ED8CF3}"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At first many</a:t>
            </a:r>
            <a:r>
              <a:rPr lang="en-GB" baseline="0" dirty="0" smtClean="0"/>
              <a:t> churches expressed concern at using methods that had been associated with traditional healers.  </a:t>
            </a:r>
          </a:p>
          <a:p>
            <a:r>
              <a:rPr lang="en-GB" baseline="0" dirty="0" smtClean="0"/>
              <a:t>REAP has run workshops to explore the background to these reasons and have sought to counter each of these concerns. </a:t>
            </a:r>
          </a:p>
          <a:p>
            <a:pPr marL="228600" indent="-228600">
              <a:buAutoNum type="arabicPlain"/>
            </a:pPr>
            <a:r>
              <a:rPr lang="en-GB" baseline="0" dirty="0" smtClean="0"/>
              <a:t>Churches have associated many natural medicines with unhelpful spirits</a:t>
            </a:r>
          </a:p>
          <a:p>
            <a:pPr marL="228600" indent="-228600">
              <a:buAutoNum type="arabicPlain"/>
            </a:pPr>
            <a:r>
              <a:rPr lang="en-GB" baseline="0" dirty="0" smtClean="0"/>
              <a:t>REAP’s teaching is free from any kind of ritual</a:t>
            </a:r>
          </a:p>
          <a:p>
            <a:pPr marL="228600" indent="-228600">
              <a:buAutoNum type="arabicPlain"/>
            </a:pPr>
            <a:r>
              <a:rPr lang="en-GB" baseline="0" dirty="0" smtClean="0"/>
              <a:t>Fear and superstition are often combined with traditional medicine as it appears magical</a:t>
            </a:r>
          </a:p>
          <a:p>
            <a:pPr marL="228600" indent="-228600">
              <a:buAutoNum type="arabicPlain"/>
            </a:pPr>
            <a:r>
              <a:rPr lang="en-GB" baseline="0" dirty="0" smtClean="0"/>
              <a:t>REAP offers scientific explanations with every remedy</a:t>
            </a:r>
          </a:p>
          <a:p>
            <a:pPr marL="228600" indent="-228600">
              <a:buAutoNum type="arabicPlain"/>
            </a:pPr>
            <a:r>
              <a:rPr lang="en-GB" baseline="0" dirty="0" smtClean="0"/>
              <a:t>Relationships of power and control often emerge from witchdoctors and traditional healers</a:t>
            </a:r>
          </a:p>
          <a:p>
            <a:pPr marL="228600" indent="-228600">
              <a:buAutoNum type="arabicPlain"/>
            </a:pPr>
            <a:r>
              <a:rPr lang="en-GB" baseline="0" dirty="0" smtClean="0"/>
              <a:t>REAP shares its information freely and encourages the spread of knowledge to others</a:t>
            </a:r>
          </a:p>
          <a:p>
            <a:pPr marL="228600" indent="-228600">
              <a:buAutoNum type="arabicPlain"/>
            </a:pPr>
            <a:r>
              <a:rPr lang="en-GB" baseline="0" dirty="0" smtClean="0"/>
              <a:t>People have been exploited because of limited reasoning behind traditional medicines</a:t>
            </a:r>
          </a:p>
          <a:p>
            <a:pPr marL="228600" indent="-228600">
              <a:buAutoNum type="arabicPlain"/>
            </a:pPr>
            <a:r>
              <a:rPr lang="en-GB" baseline="0" dirty="0" smtClean="0"/>
              <a:t>REAP explains the background of natural cures so that everyone is free to benefit without guilt</a:t>
            </a:r>
          </a:p>
        </p:txBody>
      </p:sp>
      <p:sp>
        <p:nvSpPr>
          <p:cNvPr id="4" name="Slide Number Placeholder 3"/>
          <p:cNvSpPr>
            <a:spLocks noGrp="1"/>
          </p:cNvSpPr>
          <p:nvPr>
            <p:ph type="sldNum" sz="quarter" idx="10"/>
          </p:nvPr>
        </p:nvSpPr>
        <p:spPr/>
        <p:txBody>
          <a:bodyPr/>
          <a:lstStyle/>
          <a:p>
            <a:fld id="{9A8BA02C-F106-4432-8793-2B8BD5ED8CF3}"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B3D2AFD-C943-4238-9D78-0B0FA6C459AF}" type="datetimeFigureOut">
              <a:rPr lang="en-US" smtClean="0"/>
              <a:pPr/>
              <a:t>11/5/2009</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E91B37C-7577-484A-85AE-7704C028D5A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3D2AFD-C943-4238-9D78-0B0FA6C459AF}" type="datetimeFigureOut">
              <a:rPr lang="en-US" smtClean="0"/>
              <a:pPr/>
              <a:t>11/5/2009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E91B37C-7577-484A-85AE-7704C028D5A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3D2AFD-C943-4238-9D78-0B0FA6C459AF}" type="datetimeFigureOut">
              <a:rPr lang="en-US" smtClean="0"/>
              <a:pPr/>
              <a:t>11/5/2009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E91B37C-7577-484A-85AE-7704C028D5A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3D2AFD-C943-4238-9D78-0B0FA6C459AF}" type="datetimeFigureOut">
              <a:rPr lang="en-US" smtClean="0"/>
              <a:pPr/>
              <a:t>11/5/2009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E91B37C-7577-484A-85AE-7704C028D5A2}"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B3D2AFD-C943-4238-9D78-0B0FA6C459AF}" type="datetimeFigureOut">
              <a:rPr lang="en-US" smtClean="0"/>
              <a:pPr/>
              <a:t>11/5/2009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E91B37C-7577-484A-85AE-7704C028D5A2}"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3D2AFD-C943-4238-9D78-0B0FA6C459AF}" type="datetimeFigureOut">
              <a:rPr lang="en-US" smtClean="0"/>
              <a:pPr/>
              <a:t>11/5/2009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1E91B37C-7577-484A-85AE-7704C028D5A2}"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B3D2AFD-C943-4238-9D78-0B0FA6C459AF}" type="datetimeFigureOut">
              <a:rPr lang="en-US" smtClean="0"/>
              <a:pPr/>
              <a:t>11/5/2009</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1E91B37C-7577-484A-85AE-7704C028D5A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B3D2AFD-C943-4238-9D78-0B0FA6C459AF}" type="datetimeFigureOut">
              <a:rPr lang="en-US" smtClean="0"/>
              <a:pPr/>
              <a:t>11/5/2009</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1E91B37C-7577-484A-85AE-7704C028D5A2}"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B3D2AFD-C943-4238-9D78-0B0FA6C459AF}" type="datetimeFigureOut">
              <a:rPr lang="en-US" smtClean="0"/>
              <a:pPr/>
              <a:t>11/5/2009</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1E91B37C-7577-484A-85AE-7704C028D5A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B3D2AFD-C943-4238-9D78-0B0FA6C459AF}" type="datetimeFigureOut">
              <a:rPr lang="en-US" smtClean="0"/>
              <a:pPr/>
              <a:t>11/5/2009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1E91B37C-7577-484A-85AE-7704C028D5A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B3D2AFD-C943-4238-9D78-0B0FA6C459AF}" type="datetimeFigureOut">
              <a:rPr lang="en-US" smtClean="0"/>
              <a:pPr/>
              <a:t>11/5/2009</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E91B37C-7577-484A-85AE-7704C028D5A2}"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B3D2AFD-C943-4238-9D78-0B0FA6C459AF}" type="datetimeFigureOut">
              <a:rPr lang="en-US" smtClean="0"/>
              <a:pPr/>
              <a:t>11/5/2009</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E91B37C-7577-484A-85AE-7704C028D5A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REAP@ukonline.co.uk"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dirty="0" smtClean="0">
                <a:solidFill>
                  <a:srgbClr val="00B050"/>
                </a:solidFill>
              </a:rPr>
              <a:t>Rural Extension with Africa’s Poor</a:t>
            </a:r>
            <a:endParaRPr lang="en-GB" sz="3600" dirty="0">
              <a:solidFill>
                <a:srgbClr val="00B050"/>
              </a:solidFill>
            </a:endParaRPr>
          </a:p>
        </p:txBody>
      </p:sp>
      <p:sp>
        <p:nvSpPr>
          <p:cNvPr id="3" name="Subtitle 2"/>
          <p:cNvSpPr>
            <a:spLocks noGrp="1"/>
          </p:cNvSpPr>
          <p:nvPr>
            <p:ph type="subTitle" idx="1"/>
          </p:nvPr>
        </p:nvSpPr>
        <p:spPr/>
        <p:txBody>
          <a:bodyPr>
            <a:normAutofit/>
          </a:bodyPr>
          <a:lstStyle/>
          <a:p>
            <a:r>
              <a:rPr lang="en-GB" dirty="0" smtClean="0"/>
              <a:t>A Christian approach to development through teaching</a:t>
            </a:r>
            <a:endParaRPr lang="en-GB" dirty="0"/>
          </a:p>
        </p:txBody>
      </p:sp>
      <p:pic>
        <p:nvPicPr>
          <p:cNvPr id="4" name="Picture 3" descr="REAP_logo1.jpg"/>
          <p:cNvPicPr>
            <a:picLocks noGrp="1" noChangeAspect="1"/>
          </p:cNvPicPr>
          <p:nvPr isPhoto="1"/>
        </p:nvPicPr>
        <p:blipFill>
          <a:blip r:embed="rId3" cstate="screen">
            <a:lum/>
          </a:blip>
          <a:stretch>
            <a:fillRect/>
          </a:stretch>
        </p:blipFill>
        <p:spPr>
          <a:xfrm>
            <a:off x="571472" y="714356"/>
            <a:ext cx="1698108" cy="191836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Uses of the pawpaw</a:t>
            </a:r>
            <a:endParaRPr lang="en-GB" dirty="0"/>
          </a:p>
        </p:txBody>
      </p:sp>
      <p:pic>
        <p:nvPicPr>
          <p:cNvPr id="1026" name="Picture 2" descr="C:\Users\Cheryl Twigger\Documents\Cheryls Files\REAP\Harry's photos\Papya flesh used for antiseptic.JPG"/>
          <p:cNvPicPr>
            <a:picLocks noGrp="1" noChangeAspect="1" noChangeArrowheads="1"/>
          </p:cNvPicPr>
          <p:nvPr>
            <p:ph idx="1"/>
          </p:nvPr>
        </p:nvPicPr>
        <p:blipFill>
          <a:blip r:embed="rId3" cstate="screen"/>
          <a:srcRect/>
          <a:stretch>
            <a:fillRect/>
          </a:stretch>
        </p:blipFill>
        <p:spPr bwMode="auto">
          <a:xfrm>
            <a:off x="1164217" y="1481138"/>
            <a:ext cx="6815566" cy="45259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ize hairs.jpg"/>
          <p:cNvPicPr>
            <a:picLocks noGrp="1" noChangeAspect="1"/>
          </p:cNvPicPr>
          <p:nvPr>
            <p:ph idx="1"/>
          </p:nvPr>
        </p:nvPicPr>
        <p:blipFill>
          <a:blip r:embed="rId3" cstate="screen"/>
          <a:stretch>
            <a:fillRect/>
          </a:stretch>
        </p:blipFill>
        <p:spPr>
          <a:xfrm>
            <a:off x="1554692" y="1481138"/>
            <a:ext cx="6034616" cy="4525962"/>
          </a:xfrm>
        </p:spPr>
      </p:pic>
      <p:sp>
        <p:nvSpPr>
          <p:cNvPr id="3" name="Title 2"/>
          <p:cNvSpPr>
            <a:spLocks noGrp="1"/>
          </p:cNvSpPr>
          <p:nvPr>
            <p:ph type="title"/>
          </p:nvPr>
        </p:nvSpPr>
        <p:spPr/>
        <p:txBody>
          <a:bodyPr/>
          <a:lstStyle/>
          <a:p>
            <a:r>
              <a:rPr lang="en-GB" dirty="0" smtClean="0"/>
              <a:t>Maize</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2.16 Roselle.jpg"/>
          <p:cNvPicPr>
            <a:picLocks noGrp="1" noChangeAspect="1"/>
          </p:cNvPicPr>
          <p:nvPr>
            <p:ph idx="1"/>
          </p:nvPr>
        </p:nvPicPr>
        <p:blipFill>
          <a:blip r:embed="rId3" cstate="screen"/>
          <a:stretch>
            <a:fillRect/>
          </a:stretch>
        </p:blipFill>
        <p:spPr>
          <a:xfrm>
            <a:off x="3857620" y="285752"/>
            <a:ext cx="4714892" cy="6286520"/>
          </a:xfrm>
        </p:spPr>
      </p:pic>
      <p:sp>
        <p:nvSpPr>
          <p:cNvPr id="3" name="Title 2"/>
          <p:cNvSpPr>
            <a:spLocks noGrp="1"/>
          </p:cNvSpPr>
          <p:nvPr>
            <p:ph type="title"/>
          </p:nvPr>
        </p:nvSpPr>
        <p:spPr>
          <a:xfrm>
            <a:off x="457200" y="274638"/>
            <a:ext cx="8229600" cy="2154230"/>
          </a:xfrm>
        </p:spPr>
        <p:txBody>
          <a:bodyPr>
            <a:normAutofit/>
          </a:bodyPr>
          <a:lstStyle/>
          <a:p>
            <a:r>
              <a:rPr lang="en-GB" dirty="0" smtClean="0"/>
              <a:t>Roselle </a:t>
            </a:r>
            <a:br>
              <a:rPr lang="en-GB" dirty="0" smtClean="0"/>
            </a:br>
            <a:r>
              <a:rPr lang="en-GB" i="1" dirty="0" smtClean="0"/>
              <a:t>(hibiscus </a:t>
            </a:r>
            <a:br>
              <a:rPr lang="en-GB" i="1" dirty="0" smtClean="0"/>
            </a:br>
            <a:r>
              <a:rPr lang="en-GB" i="1" dirty="0" err="1" smtClean="0"/>
              <a:t>sabdariffa</a:t>
            </a:r>
            <a:r>
              <a:rPr lang="en-GB" i="1" dirty="0" smtClean="0"/>
              <a:t>)</a:t>
            </a:r>
            <a:endParaRPr lang="en-GB"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3.06 Drying groundnuts.jpg"/>
          <p:cNvPicPr>
            <a:picLocks noGrp="1" noChangeAspect="1"/>
          </p:cNvPicPr>
          <p:nvPr>
            <p:ph idx="1"/>
          </p:nvPr>
        </p:nvPicPr>
        <p:blipFill>
          <a:blip r:embed="rId3" cstate="screen"/>
          <a:stretch>
            <a:fillRect/>
          </a:stretch>
        </p:blipFill>
        <p:spPr>
          <a:xfrm>
            <a:off x="3893356" y="714356"/>
            <a:ext cx="4250544" cy="5667392"/>
          </a:xfrm>
        </p:spPr>
      </p:pic>
      <p:sp>
        <p:nvSpPr>
          <p:cNvPr id="3" name="Title 2"/>
          <p:cNvSpPr>
            <a:spLocks noGrp="1"/>
          </p:cNvSpPr>
          <p:nvPr>
            <p:ph type="title"/>
          </p:nvPr>
        </p:nvSpPr>
        <p:spPr/>
        <p:txBody>
          <a:bodyPr>
            <a:normAutofit fontScale="90000"/>
          </a:bodyPr>
          <a:lstStyle/>
          <a:p>
            <a:r>
              <a:rPr lang="en-GB" dirty="0" smtClean="0"/>
              <a:t>Groundnut </a:t>
            </a:r>
            <a:br>
              <a:rPr lang="en-GB" dirty="0" smtClean="0"/>
            </a:br>
            <a:r>
              <a:rPr lang="en-GB" dirty="0" smtClean="0"/>
              <a:t>shell charcoal</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Young leaves of guava, avocado and mango</a:t>
            </a:r>
            <a:endParaRPr lang="en-GB" dirty="0"/>
          </a:p>
        </p:txBody>
      </p:sp>
      <p:pic>
        <p:nvPicPr>
          <p:cNvPr id="2050" name="Picture 2" descr="C:\Users\Cheryl Twigger\Documents\Cheryls Files\REAP\Showing the work\Mango leaves.JPG"/>
          <p:cNvPicPr>
            <a:picLocks noChangeAspect="1" noChangeArrowheads="1"/>
          </p:cNvPicPr>
          <p:nvPr/>
        </p:nvPicPr>
        <p:blipFill>
          <a:blip r:embed="rId3" cstate="print"/>
          <a:srcRect/>
          <a:stretch>
            <a:fillRect/>
          </a:stretch>
        </p:blipFill>
        <p:spPr bwMode="auto">
          <a:xfrm>
            <a:off x="2143108" y="1410877"/>
            <a:ext cx="6143668" cy="460775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2.15 Asthma  Weed.jpg"/>
          <p:cNvPicPr>
            <a:picLocks noGrp="1" noChangeAspect="1"/>
          </p:cNvPicPr>
          <p:nvPr>
            <p:ph idx="1"/>
          </p:nvPr>
        </p:nvPicPr>
        <p:blipFill>
          <a:blip r:embed="rId3" cstate="screen"/>
          <a:stretch>
            <a:fillRect/>
          </a:stretch>
        </p:blipFill>
        <p:spPr>
          <a:xfrm>
            <a:off x="4268388" y="714355"/>
            <a:ext cx="4447016" cy="5929353"/>
          </a:xfrm>
        </p:spPr>
      </p:pic>
      <p:sp>
        <p:nvSpPr>
          <p:cNvPr id="3" name="Title 2"/>
          <p:cNvSpPr>
            <a:spLocks noGrp="1"/>
          </p:cNvSpPr>
          <p:nvPr>
            <p:ph type="title"/>
          </p:nvPr>
        </p:nvSpPr>
        <p:spPr>
          <a:xfrm>
            <a:off x="428596" y="428604"/>
            <a:ext cx="8229600" cy="2214578"/>
          </a:xfrm>
        </p:spPr>
        <p:txBody>
          <a:bodyPr>
            <a:normAutofit/>
          </a:bodyPr>
          <a:lstStyle/>
          <a:p>
            <a:r>
              <a:rPr lang="en-GB" dirty="0" smtClean="0"/>
              <a:t>Asthma Weed</a:t>
            </a:r>
            <a:br>
              <a:rPr lang="en-GB" dirty="0" smtClean="0"/>
            </a:br>
            <a:r>
              <a:rPr lang="en-GB" dirty="0" smtClean="0"/>
              <a:t> </a:t>
            </a:r>
            <a:r>
              <a:rPr lang="en-GB" i="1" dirty="0" smtClean="0"/>
              <a:t>(Euphorbia </a:t>
            </a:r>
            <a:br>
              <a:rPr lang="en-GB" i="1" dirty="0" smtClean="0"/>
            </a:br>
            <a:r>
              <a:rPr lang="en-GB" i="1" dirty="0" err="1" smtClean="0"/>
              <a:t>hirta</a:t>
            </a:r>
            <a:r>
              <a:rPr lang="en-GB" i="1" dirty="0" smtClean="0"/>
              <a:t>)</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uava comp.jpg"/>
          <p:cNvPicPr>
            <a:picLocks noGrp="1" noChangeAspect="1"/>
          </p:cNvPicPr>
          <p:nvPr>
            <p:ph idx="1"/>
          </p:nvPr>
        </p:nvPicPr>
        <p:blipFill>
          <a:blip r:embed="rId3" cstate="screen"/>
          <a:stretch>
            <a:fillRect/>
          </a:stretch>
        </p:blipFill>
        <p:spPr>
          <a:xfrm>
            <a:off x="1207513" y="1285860"/>
            <a:ext cx="6381795" cy="4786346"/>
          </a:xfrm>
        </p:spPr>
      </p:pic>
      <p:sp>
        <p:nvSpPr>
          <p:cNvPr id="3" name="Title 2"/>
          <p:cNvSpPr>
            <a:spLocks noGrp="1"/>
          </p:cNvSpPr>
          <p:nvPr>
            <p:ph type="title"/>
          </p:nvPr>
        </p:nvSpPr>
        <p:spPr/>
        <p:txBody>
          <a:bodyPr/>
          <a:lstStyle/>
          <a:p>
            <a:r>
              <a:rPr lang="en-GB" dirty="0" smtClean="0"/>
              <a:t>Guava tree</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ingworm bush comp.jpg"/>
          <p:cNvPicPr>
            <a:picLocks noGrp="1" noChangeAspect="1"/>
          </p:cNvPicPr>
          <p:nvPr>
            <p:ph idx="1"/>
          </p:nvPr>
        </p:nvPicPr>
        <p:blipFill>
          <a:blip r:embed="rId3" cstate="screen"/>
          <a:stretch>
            <a:fillRect/>
          </a:stretch>
        </p:blipFill>
        <p:spPr>
          <a:xfrm>
            <a:off x="1554692" y="1481138"/>
            <a:ext cx="6034616" cy="4525962"/>
          </a:xfrm>
        </p:spPr>
      </p:pic>
      <p:sp>
        <p:nvSpPr>
          <p:cNvPr id="3" name="Title 2"/>
          <p:cNvSpPr>
            <a:spLocks noGrp="1"/>
          </p:cNvSpPr>
          <p:nvPr>
            <p:ph type="title"/>
          </p:nvPr>
        </p:nvSpPr>
        <p:spPr/>
        <p:txBody>
          <a:bodyPr/>
          <a:lstStyle/>
          <a:p>
            <a:r>
              <a:rPr lang="en-GB" dirty="0" smtClean="0"/>
              <a:t>Ringworm bush </a:t>
            </a:r>
            <a:r>
              <a:rPr lang="en-GB" i="1" dirty="0" smtClean="0"/>
              <a:t>(cassia </a:t>
            </a:r>
            <a:r>
              <a:rPr lang="en-GB" i="1" dirty="0" err="1" smtClean="0"/>
              <a:t>alata</a:t>
            </a:r>
            <a:r>
              <a:rPr lang="en-GB" i="1" dirty="0" smtClean="0"/>
              <a:t>)</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3.02 Moringa stenopetala 08.05.c.jpg"/>
          <p:cNvPicPr>
            <a:picLocks noGrp="1" noChangeAspect="1"/>
          </p:cNvPicPr>
          <p:nvPr>
            <p:ph idx="1"/>
          </p:nvPr>
        </p:nvPicPr>
        <p:blipFill>
          <a:blip r:embed="rId3" cstate="screen"/>
          <a:stretch>
            <a:fillRect/>
          </a:stretch>
        </p:blipFill>
        <p:spPr>
          <a:xfrm>
            <a:off x="1554692" y="1481138"/>
            <a:ext cx="6034616" cy="4525962"/>
          </a:xfrm>
        </p:spPr>
      </p:pic>
      <p:sp>
        <p:nvSpPr>
          <p:cNvPr id="3" name="Title 2"/>
          <p:cNvSpPr>
            <a:spLocks noGrp="1"/>
          </p:cNvSpPr>
          <p:nvPr>
            <p:ph type="title"/>
          </p:nvPr>
        </p:nvSpPr>
        <p:spPr/>
        <p:txBody>
          <a:bodyPr/>
          <a:lstStyle/>
          <a:p>
            <a:r>
              <a:rPr lang="en-GB" dirty="0" err="1" smtClean="0"/>
              <a:t>Moringa</a:t>
            </a:r>
            <a:r>
              <a:rPr lang="en-GB" dirty="0" smtClean="0"/>
              <a:t> leaves</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Moringa</a:t>
            </a:r>
            <a:r>
              <a:rPr lang="en-GB" dirty="0" smtClean="0"/>
              <a:t> powder</a:t>
            </a:r>
            <a:endParaRPr lang="en-GB" dirty="0"/>
          </a:p>
        </p:txBody>
      </p:sp>
      <p:pic>
        <p:nvPicPr>
          <p:cNvPr id="4" name="Content Placeholder 3" descr="03.05 Drying moringa.jpg"/>
          <p:cNvPicPr>
            <a:picLocks noGrp="1" noChangeAspect="1"/>
          </p:cNvPicPr>
          <p:nvPr>
            <p:ph idx="1"/>
          </p:nvPr>
        </p:nvPicPr>
        <p:blipFill>
          <a:blip r:embed="rId3" cstate="screen"/>
          <a:stretch>
            <a:fillRect/>
          </a:stretch>
        </p:blipFill>
        <p:spPr>
          <a:xfrm>
            <a:off x="1554692" y="1481138"/>
            <a:ext cx="6034616" cy="4525962"/>
          </a:xfrm>
        </p:spPr>
      </p:pic>
      <p:pic>
        <p:nvPicPr>
          <p:cNvPr id="1026" name="Picture 2"/>
          <p:cNvPicPr>
            <a:picLocks noChangeAspect="1" noChangeArrowheads="1"/>
          </p:cNvPicPr>
          <p:nvPr/>
        </p:nvPicPr>
        <p:blipFill>
          <a:blip r:embed="rId4" cstate="screen"/>
          <a:srcRect/>
          <a:stretch>
            <a:fillRect/>
          </a:stretch>
        </p:blipFill>
        <p:spPr bwMode="auto">
          <a:xfrm>
            <a:off x="3581400" y="3405188"/>
            <a:ext cx="1981200" cy="4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2910" y="1142984"/>
            <a:ext cx="7772400" cy="1428759"/>
          </a:xfrm>
        </p:spPr>
        <p:txBody>
          <a:bodyPr>
            <a:normAutofit/>
          </a:bodyPr>
          <a:lstStyle/>
          <a:p>
            <a:r>
              <a:rPr lang="en-GB" sz="4000" dirty="0" smtClean="0">
                <a:solidFill>
                  <a:schemeClr val="accent3">
                    <a:lumMod val="50000"/>
                  </a:schemeClr>
                </a:solidFill>
              </a:rPr>
              <a:t>REAP’s Natural Medicine Story</a:t>
            </a:r>
            <a:endParaRPr lang="en-GB" sz="4000" dirty="0">
              <a:solidFill>
                <a:schemeClr val="accent3">
                  <a:lumMod val="50000"/>
                </a:schemeClr>
              </a:solidFill>
            </a:endParaRPr>
          </a:p>
        </p:txBody>
      </p:sp>
      <p:pic>
        <p:nvPicPr>
          <p:cNvPr id="6" name="Picture 5" descr="REAP_logo1.jpg"/>
          <p:cNvPicPr>
            <a:picLocks noGrp="1" noChangeAspect="1"/>
          </p:cNvPicPr>
          <p:nvPr isPhoto="1"/>
        </p:nvPicPr>
        <p:blipFill>
          <a:blip r:embed="rId3" cstate="screen">
            <a:lum/>
          </a:blip>
          <a:stretch>
            <a:fillRect/>
          </a:stretch>
        </p:blipFill>
        <p:spPr>
          <a:xfrm>
            <a:off x="7215206" y="3000372"/>
            <a:ext cx="1698108" cy="191836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3.04 preparing moringa.jpg"/>
          <p:cNvPicPr>
            <a:picLocks noGrp="1" noChangeAspect="1"/>
          </p:cNvPicPr>
          <p:nvPr>
            <p:ph idx="1"/>
          </p:nvPr>
        </p:nvPicPr>
        <p:blipFill>
          <a:blip r:embed="rId3" cstate="screen"/>
          <a:stretch>
            <a:fillRect/>
          </a:stretch>
        </p:blipFill>
        <p:spPr>
          <a:xfrm>
            <a:off x="1554692" y="1481138"/>
            <a:ext cx="6034616" cy="4525962"/>
          </a:xfrm>
        </p:spPr>
      </p:pic>
      <p:sp>
        <p:nvSpPr>
          <p:cNvPr id="3" name="Title 2"/>
          <p:cNvSpPr>
            <a:spLocks noGrp="1"/>
          </p:cNvSpPr>
          <p:nvPr>
            <p:ph type="title"/>
          </p:nvPr>
        </p:nvSpPr>
        <p:spPr/>
        <p:txBody>
          <a:bodyPr/>
          <a:lstStyle/>
          <a:p>
            <a:r>
              <a:rPr lang="en-GB" dirty="0" err="1" smtClean="0"/>
              <a:t>Moringa</a:t>
            </a:r>
            <a:r>
              <a:rPr lang="en-GB" dirty="0" smtClean="0"/>
              <a:t> seeds</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rlic comp.jpg"/>
          <p:cNvPicPr>
            <a:picLocks noGrp="1" noChangeAspect="1"/>
          </p:cNvPicPr>
          <p:nvPr>
            <p:ph idx="1"/>
          </p:nvPr>
        </p:nvPicPr>
        <p:blipFill>
          <a:blip r:embed="rId3" cstate="screen"/>
          <a:stretch>
            <a:fillRect/>
          </a:stretch>
        </p:blipFill>
        <p:spPr>
          <a:xfrm>
            <a:off x="1000100" y="1160844"/>
            <a:ext cx="6534682" cy="4901012"/>
          </a:xfrm>
        </p:spPr>
      </p:pic>
      <p:sp>
        <p:nvSpPr>
          <p:cNvPr id="3" name="Title 2"/>
          <p:cNvSpPr>
            <a:spLocks noGrp="1"/>
          </p:cNvSpPr>
          <p:nvPr>
            <p:ph type="title"/>
          </p:nvPr>
        </p:nvSpPr>
        <p:spPr/>
        <p:txBody>
          <a:bodyPr/>
          <a:lstStyle/>
          <a:p>
            <a:r>
              <a:rPr lang="en-GB" dirty="0" smtClean="0"/>
              <a:t>Garlic</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inger comp.jpg"/>
          <p:cNvPicPr>
            <a:picLocks noGrp="1" noChangeAspect="1"/>
          </p:cNvPicPr>
          <p:nvPr>
            <p:ph idx="1"/>
          </p:nvPr>
        </p:nvPicPr>
        <p:blipFill>
          <a:blip r:embed="rId3" cstate="screen"/>
          <a:stretch>
            <a:fillRect/>
          </a:stretch>
        </p:blipFill>
        <p:spPr>
          <a:xfrm>
            <a:off x="1071538" y="1118772"/>
            <a:ext cx="6517770" cy="4888328"/>
          </a:xfrm>
        </p:spPr>
      </p:pic>
      <p:sp>
        <p:nvSpPr>
          <p:cNvPr id="3" name="Title 2"/>
          <p:cNvSpPr>
            <a:spLocks noGrp="1"/>
          </p:cNvSpPr>
          <p:nvPr>
            <p:ph type="title"/>
          </p:nvPr>
        </p:nvSpPr>
        <p:spPr/>
        <p:txBody>
          <a:bodyPr/>
          <a:lstStyle/>
          <a:p>
            <a:r>
              <a:rPr lang="en-GB" dirty="0" smtClean="0"/>
              <a:t>Ginger</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rangipani comp.jpg"/>
          <p:cNvPicPr>
            <a:picLocks noGrp="1" noChangeAspect="1"/>
          </p:cNvPicPr>
          <p:nvPr>
            <p:ph idx="1"/>
          </p:nvPr>
        </p:nvPicPr>
        <p:blipFill>
          <a:blip r:embed="rId3" cstate="screen"/>
          <a:stretch>
            <a:fillRect/>
          </a:stretch>
        </p:blipFill>
        <p:spPr>
          <a:xfrm>
            <a:off x="1142976" y="1172351"/>
            <a:ext cx="6446332" cy="4834749"/>
          </a:xfrm>
        </p:spPr>
      </p:pic>
      <p:sp>
        <p:nvSpPr>
          <p:cNvPr id="3" name="Title 2"/>
          <p:cNvSpPr>
            <a:spLocks noGrp="1"/>
          </p:cNvSpPr>
          <p:nvPr>
            <p:ph type="title"/>
          </p:nvPr>
        </p:nvSpPr>
        <p:spPr/>
        <p:txBody>
          <a:bodyPr/>
          <a:lstStyle/>
          <a:p>
            <a:r>
              <a:rPr lang="en-GB" dirty="0" smtClean="0"/>
              <a:t>Frangipani </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ssion fruit comp.jpg"/>
          <p:cNvPicPr>
            <a:picLocks noGrp="1" noChangeAspect="1"/>
          </p:cNvPicPr>
          <p:nvPr>
            <p:ph idx="1"/>
          </p:nvPr>
        </p:nvPicPr>
        <p:blipFill>
          <a:blip r:embed="rId3" cstate="screen"/>
          <a:stretch>
            <a:fillRect/>
          </a:stretch>
        </p:blipFill>
        <p:spPr>
          <a:xfrm>
            <a:off x="1100621" y="1428736"/>
            <a:ext cx="6971841" cy="4650164"/>
          </a:xfrm>
        </p:spPr>
      </p:pic>
      <p:sp>
        <p:nvSpPr>
          <p:cNvPr id="3" name="Title 2"/>
          <p:cNvSpPr>
            <a:spLocks noGrp="1"/>
          </p:cNvSpPr>
          <p:nvPr>
            <p:ph type="title"/>
          </p:nvPr>
        </p:nvSpPr>
        <p:spPr/>
        <p:txBody>
          <a:bodyPr/>
          <a:lstStyle/>
          <a:p>
            <a:r>
              <a:rPr lang="en-GB" dirty="0" smtClean="0"/>
              <a:t>Passion </a:t>
            </a:r>
            <a:r>
              <a:rPr lang="en-GB" dirty="0" err="1" smtClean="0"/>
              <a:t>friut</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2.02  Artemisia cures malaria.JPG"/>
          <p:cNvPicPr>
            <a:picLocks noGrp="1" noChangeAspect="1"/>
          </p:cNvPicPr>
          <p:nvPr>
            <p:ph idx="1"/>
          </p:nvPr>
        </p:nvPicPr>
        <p:blipFill>
          <a:blip r:embed="rId3" cstate="screen"/>
          <a:stretch>
            <a:fillRect/>
          </a:stretch>
        </p:blipFill>
        <p:spPr>
          <a:xfrm>
            <a:off x="1571604" y="1285860"/>
            <a:ext cx="6500858" cy="4875644"/>
          </a:xfrm>
        </p:spPr>
      </p:pic>
      <p:sp>
        <p:nvSpPr>
          <p:cNvPr id="3" name="Title 2"/>
          <p:cNvSpPr>
            <a:spLocks noGrp="1"/>
          </p:cNvSpPr>
          <p:nvPr>
            <p:ph type="title"/>
          </p:nvPr>
        </p:nvSpPr>
        <p:spPr/>
        <p:txBody>
          <a:bodyPr/>
          <a:lstStyle/>
          <a:p>
            <a:r>
              <a:rPr lang="en-GB" dirty="0" smtClean="0"/>
              <a:t>Artemisia </a:t>
            </a:r>
            <a:r>
              <a:rPr lang="en-GB" dirty="0" err="1" smtClean="0"/>
              <a:t>annua</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Growing </a:t>
            </a:r>
            <a:br>
              <a:rPr lang="en-GB" dirty="0" smtClean="0"/>
            </a:br>
            <a:r>
              <a:rPr lang="en-GB" dirty="0" err="1" smtClean="0"/>
              <a:t>artemisia</a:t>
            </a:r>
            <a:endParaRPr lang="en-GB" dirty="0"/>
          </a:p>
        </p:txBody>
      </p:sp>
      <p:pic>
        <p:nvPicPr>
          <p:cNvPr id="2053" name="Picture 5" descr="C:\Users\Cheryl Twigger\Documents\Cheryls Files\REAP\Showing the work\02.03 Artemisia.jpg"/>
          <p:cNvPicPr>
            <a:picLocks noGrp="1" noChangeAspect="1" noChangeArrowheads="1"/>
          </p:cNvPicPr>
          <p:nvPr>
            <p:ph idx="1"/>
          </p:nvPr>
        </p:nvPicPr>
        <p:blipFill>
          <a:blip r:embed="rId3" cstate="screen"/>
          <a:srcRect/>
          <a:stretch>
            <a:fillRect/>
          </a:stretch>
        </p:blipFill>
        <p:spPr bwMode="auto">
          <a:xfrm>
            <a:off x="3714745" y="214292"/>
            <a:ext cx="4714908" cy="628654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2.05 Artemisia nursery Kajulu.JPG"/>
          <p:cNvPicPr>
            <a:picLocks noGrp="1" noChangeAspect="1"/>
          </p:cNvPicPr>
          <p:nvPr>
            <p:ph idx="1"/>
          </p:nvPr>
        </p:nvPicPr>
        <p:blipFill>
          <a:blip r:embed="rId3" cstate="screen"/>
          <a:stretch>
            <a:fillRect/>
          </a:stretch>
        </p:blipFill>
        <p:spPr>
          <a:xfrm>
            <a:off x="1428729" y="1386665"/>
            <a:ext cx="6357982" cy="4768487"/>
          </a:xfrm>
        </p:spPr>
      </p:pic>
      <p:sp>
        <p:nvSpPr>
          <p:cNvPr id="3" name="Title 2"/>
          <p:cNvSpPr>
            <a:spLocks noGrp="1"/>
          </p:cNvSpPr>
          <p:nvPr>
            <p:ph type="title"/>
          </p:nvPr>
        </p:nvSpPr>
        <p:spPr/>
        <p:txBody>
          <a:bodyPr/>
          <a:lstStyle/>
          <a:p>
            <a:r>
              <a:rPr lang="en-GB" dirty="0" smtClean="0"/>
              <a:t>Other Artemisia benefits</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2.17 Lemon Grass.jpg"/>
          <p:cNvPicPr>
            <a:picLocks noGrp="1" noChangeAspect="1"/>
          </p:cNvPicPr>
          <p:nvPr>
            <p:ph idx="1"/>
          </p:nvPr>
        </p:nvPicPr>
        <p:blipFill>
          <a:blip r:embed="rId3" cstate="screen"/>
          <a:stretch>
            <a:fillRect/>
          </a:stretch>
        </p:blipFill>
        <p:spPr>
          <a:xfrm>
            <a:off x="4143372" y="571480"/>
            <a:ext cx="4429156" cy="5905541"/>
          </a:xfrm>
        </p:spPr>
      </p:pic>
      <p:sp>
        <p:nvSpPr>
          <p:cNvPr id="3" name="Title 2"/>
          <p:cNvSpPr>
            <a:spLocks noGrp="1"/>
          </p:cNvSpPr>
          <p:nvPr>
            <p:ph type="title"/>
          </p:nvPr>
        </p:nvSpPr>
        <p:spPr>
          <a:xfrm>
            <a:off x="457200" y="274638"/>
            <a:ext cx="8229600" cy="2511420"/>
          </a:xfrm>
        </p:spPr>
        <p:txBody>
          <a:bodyPr>
            <a:normAutofit/>
          </a:bodyPr>
          <a:lstStyle/>
          <a:p>
            <a:r>
              <a:rPr lang="en-GB" dirty="0" smtClean="0"/>
              <a:t>Lemongrass</a:t>
            </a:r>
            <a:br>
              <a:rPr lang="en-GB" dirty="0" smtClean="0"/>
            </a:br>
            <a:r>
              <a:rPr lang="en-GB" i="1" dirty="0" smtClean="0"/>
              <a:t>(</a:t>
            </a:r>
            <a:r>
              <a:rPr lang="en-GB" i="1" dirty="0" err="1" smtClean="0"/>
              <a:t>Cymbopogon</a:t>
            </a:r>
            <a:r>
              <a:rPr lang="en-GB" i="1" dirty="0" smtClean="0"/>
              <a:t/>
            </a:r>
            <a:br>
              <a:rPr lang="en-GB" i="1" dirty="0" smtClean="0"/>
            </a:br>
            <a:r>
              <a:rPr lang="en-GB" i="1" dirty="0" err="1" smtClean="0"/>
              <a:t>citratus</a:t>
            </a:r>
            <a:r>
              <a:rPr lang="en-GB" i="1" dirty="0" smtClean="0"/>
              <a:t>)</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em.jpg"/>
          <p:cNvPicPr>
            <a:picLocks noGrp="1" noChangeAspect="1"/>
          </p:cNvPicPr>
          <p:nvPr>
            <p:ph idx="1"/>
          </p:nvPr>
        </p:nvPicPr>
        <p:blipFill>
          <a:blip r:embed="rId3" cstate="screen"/>
          <a:stretch>
            <a:fillRect/>
          </a:stretch>
        </p:blipFill>
        <p:spPr>
          <a:xfrm>
            <a:off x="1554692" y="1481138"/>
            <a:ext cx="6034616" cy="4525962"/>
          </a:xfrm>
        </p:spPr>
      </p:pic>
      <p:sp>
        <p:nvSpPr>
          <p:cNvPr id="3" name="Title 2"/>
          <p:cNvSpPr>
            <a:spLocks noGrp="1"/>
          </p:cNvSpPr>
          <p:nvPr>
            <p:ph type="title"/>
          </p:nvPr>
        </p:nvSpPr>
        <p:spPr/>
        <p:txBody>
          <a:bodyPr/>
          <a:lstStyle/>
          <a:p>
            <a:r>
              <a:rPr lang="en-GB" dirty="0" err="1" smtClean="0"/>
              <a:t>Neem</a:t>
            </a:r>
            <a:r>
              <a:rPr lang="en-GB" dirty="0" smtClean="0"/>
              <a:t> tree</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357298"/>
            <a:ext cx="8229600" cy="4525963"/>
          </a:xfrm>
        </p:spPr>
        <p:txBody>
          <a:bodyPr/>
          <a:lstStyle/>
          <a:p>
            <a:pPr algn="ctr">
              <a:buNone/>
            </a:pPr>
            <a:r>
              <a:rPr lang="en-GB" dirty="0" smtClean="0"/>
              <a:t>	</a:t>
            </a:r>
          </a:p>
          <a:p>
            <a:pPr>
              <a:buNone/>
            </a:pPr>
            <a:r>
              <a:rPr lang="en-GB" dirty="0" smtClean="0"/>
              <a:t>	</a:t>
            </a:r>
            <a:r>
              <a:rPr lang="en-GB" sz="2800" dirty="0" smtClean="0"/>
              <a:t>REAP is a Christian charity set up to improve the lives of Africa’s poor through teaching</a:t>
            </a:r>
          </a:p>
          <a:p>
            <a:pPr>
              <a:buNone/>
            </a:pPr>
            <a:endParaRPr lang="en-GB" dirty="0" smtClean="0"/>
          </a:p>
          <a:p>
            <a:pPr>
              <a:buNone/>
            </a:pPr>
            <a:endParaRPr lang="en-GB" dirty="0" smtClean="0"/>
          </a:p>
        </p:txBody>
      </p:sp>
      <p:sp>
        <p:nvSpPr>
          <p:cNvPr id="3" name="Title 2"/>
          <p:cNvSpPr>
            <a:spLocks noGrp="1"/>
          </p:cNvSpPr>
          <p:nvPr>
            <p:ph type="title"/>
          </p:nvPr>
        </p:nvSpPr>
        <p:spPr/>
        <p:txBody>
          <a:bodyPr>
            <a:normAutofit fontScale="90000"/>
          </a:bodyPr>
          <a:lstStyle/>
          <a:p>
            <a:pPr algn="ctr"/>
            <a:r>
              <a:rPr lang="en-GB" dirty="0" smtClean="0"/>
              <a:t>Rural Extension with Africa’s Poor</a:t>
            </a:r>
            <a:endParaRPr lang="en-GB" dirty="0"/>
          </a:p>
        </p:txBody>
      </p:sp>
      <p:pic>
        <p:nvPicPr>
          <p:cNvPr id="4" name="Picture 3" descr="REAP_logo1.jpg"/>
          <p:cNvPicPr>
            <a:picLocks noGrp="1" noChangeAspect="1"/>
          </p:cNvPicPr>
          <p:nvPr isPhoto="1"/>
        </p:nvPicPr>
        <p:blipFill>
          <a:blip r:embed="rId3" cstate="screen">
            <a:lum/>
          </a:blip>
          <a:stretch>
            <a:fillRect/>
          </a:stretch>
        </p:blipFill>
        <p:spPr>
          <a:xfrm>
            <a:off x="6786578" y="4643446"/>
            <a:ext cx="1698108" cy="1918365"/>
          </a:xfrm>
          <a:prstGeom prst="rect">
            <a:avLst/>
          </a:prstGeom>
          <a:noFill/>
          <a:ln>
            <a:noFill/>
          </a:ln>
        </p:spPr>
      </p:pic>
      <p:sp>
        <p:nvSpPr>
          <p:cNvPr id="5" name="Rectangle 4"/>
          <p:cNvSpPr/>
          <p:nvPr/>
        </p:nvSpPr>
        <p:spPr>
          <a:xfrm>
            <a:off x="428596" y="5072074"/>
            <a:ext cx="5929370" cy="553998"/>
          </a:xfrm>
          <a:prstGeom prst="rect">
            <a:avLst/>
          </a:prstGeom>
        </p:spPr>
        <p:txBody>
          <a:bodyPr wrap="square">
            <a:spAutoFit/>
          </a:bodyPr>
          <a:lstStyle/>
          <a:p>
            <a:pPr>
              <a:buNone/>
            </a:pPr>
            <a:r>
              <a:rPr lang="en-GB" dirty="0" smtClean="0"/>
              <a:t>REAP UK</a:t>
            </a:r>
          </a:p>
          <a:p>
            <a:pPr>
              <a:buNone/>
            </a:pPr>
            <a:r>
              <a:rPr lang="en-US" sz="1200" dirty="0" smtClean="0"/>
              <a:t>Registered Charity No. 1075121</a:t>
            </a:r>
            <a:endParaRPr lang="en-GB" sz="1200" dirty="0" smtClean="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ck stones.JPG"/>
          <p:cNvPicPr>
            <a:picLocks noGrp="1" noChangeAspect="1"/>
          </p:cNvPicPr>
          <p:nvPr>
            <p:ph idx="1"/>
          </p:nvPr>
        </p:nvPicPr>
        <p:blipFill>
          <a:blip r:embed="rId3" cstate="screen"/>
          <a:stretch>
            <a:fillRect/>
          </a:stretch>
        </p:blipFill>
        <p:spPr>
          <a:xfrm>
            <a:off x="1554692" y="1481138"/>
            <a:ext cx="6034616" cy="4525962"/>
          </a:xfrm>
        </p:spPr>
      </p:pic>
      <p:sp>
        <p:nvSpPr>
          <p:cNvPr id="3" name="Title 2"/>
          <p:cNvSpPr>
            <a:spLocks noGrp="1"/>
          </p:cNvSpPr>
          <p:nvPr>
            <p:ph type="title"/>
          </p:nvPr>
        </p:nvSpPr>
        <p:spPr/>
        <p:txBody>
          <a:bodyPr/>
          <a:lstStyle/>
          <a:p>
            <a:r>
              <a:rPr lang="en-GB" dirty="0" smtClean="0"/>
              <a:t>Black stones</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king black stone 4.JPG"/>
          <p:cNvPicPr>
            <a:picLocks noGrp="1" noChangeAspect="1"/>
          </p:cNvPicPr>
          <p:nvPr>
            <p:ph idx="1"/>
          </p:nvPr>
        </p:nvPicPr>
        <p:blipFill>
          <a:blip r:embed="rId3" cstate="screen"/>
          <a:stretch>
            <a:fillRect/>
          </a:stretch>
        </p:blipFill>
        <p:spPr>
          <a:xfrm>
            <a:off x="1285852" y="642918"/>
            <a:ext cx="6842927" cy="5368098"/>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2.11 Making chillie ointment.JPG"/>
          <p:cNvPicPr>
            <a:picLocks noGrp="1" noChangeAspect="1"/>
          </p:cNvPicPr>
          <p:nvPr>
            <p:ph idx="1"/>
          </p:nvPr>
        </p:nvPicPr>
        <p:blipFill>
          <a:blip r:embed="rId3" cstate="screen"/>
          <a:stretch>
            <a:fillRect/>
          </a:stretch>
        </p:blipFill>
        <p:spPr>
          <a:xfrm>
            <a:off x="1484824" y="1428736"/>
            <a:ext cx="6373324" cy="4779993"/>
          </a:xfrm>
        </p:spPr>
      </p:pic>
      <p:sp>
        <p:nvSpPr>
          <p:cNvPr id="3" name="Title 2"/>
          <p:cNvSpPr>
            <a:spLocks noGrp="1"/>
          </p:cNvSpPr>
          <p:nvPr>
            <p:ph type="title"/>
          </p:nvPr>
        </p:nvSpPr>
        <p:spPr/>
        <p:txBody>
          <a:bodyPr/>
          <a:lstStyle/>
          <a:p>
            <a:r>
              <a:rPr lang="en-GB" dirty="0" smtClean="0"/>
              <a:t>Chilli ointment</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2.07 Aloe vera 08.05.c.jpg"/>
          <p:cNvPicPr>
            <a:picLocks noGrp="1" noChangeAspect="1"/>
          </p:cNvPicPr>
          <p:nvPr>
            <p:ph idx="1"/>
          </p:nvPr>
        </p:nvPicPr>
        <p:blipFill>
          <a:blip r:embed="rId3" cstate="screen"/>
          <a:stretch>
            <a:fillRect/>
          </a:stretch>
        </p:blipFill>
        <p:spPr>
          <a:xfrm>
            <a:off x="3857620" y="452417"/>
            <a:ext cx="4572032" cy="6096041"/>
          </a:xfrm>
        </p:spPr>
      </p:pic>
      <p:sp>
        <p:nvSpPr>
          <p:cNvPr id="3" name="Title 2"/>
          <p:cNvSpPr>
            <a:spLocks noGrp="1"/>
          </p:cNvSpPr>
          <p:nvPr>
            <p:ph type="title"/>
          </p:nvPr>
        </p:nvSpPr>
        <p:spPr/>
        <p:txBody>
          <a:bodyPr/>
          <a:lstStyle/>
          <a:p>
            <a:r>
              <a:rPr lang="en-GB" dirty="0" smtClean="0"/>
              <a:t>Aloe </a:t>
            </a:r>
            <a:r>
              <a:rPr lang="en-GB" dirty="0" err="1" smtClean="0"/>
              <a:t>vera</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8604"/>
            <a:ext cx="3114668" cy="4643470"/>
          </a:xfrm>
        </p:spPr>
        <p:txBody>
          <a:bodyPr/>
          <a:lstStyle/>
          <a:p>
            <a:r>
              <a:rPr lang="en-GB" dirty="0" smtClean="0"/>
              <a:t>Using the sap</a:t>
            </a:r>
            <a:endParaRPr lang="en-GB" dirty="0"/>
          </a:p>
        </p:txBody>
      </p:sp>
      <p:pic>
        <p:nvPicPr>
          <p:cNvPr id="4" name="Content Placeholder 3" descr="02.09 Aloe vera sap.jpg"/>
          <p:cNvPicPr>
            <a:picLocks noGrp="1" noChangeAspect="1"/>
          </p:cNvPicPr>
          <p:nvPr>
            <p:ph idx="1"/>
          </p:nvPr>
        </p:nvPicPr>
        <p:blipFill>
          <a:blip r:embed="rId3" cstate="screen"/>
          <a:stretch>
            <a:fillRect/>
          </a:stretch>
        </p:blipFill>
        <p:spPr>
          <a:xfrm>
            <a:off x="4071933" y="335448"/>
            <a:ext cx="4684307" cy="6147539"/>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Medicinal gardens for everyone</a:t>
            </a:r>
            <a:endParaRPr lang="en-GB" dirty="0"/>
          </a:p>
        </p:txBody>
      </p:sp>
      <p:pic>
        <p:nvPicPr>
          <p:cNvPr id="1026" name="Picture 2" descr="C:\Users\Cheryl Twigger\Documents\Cheryls Files\REAP\Showing the work\IMG_2632.JPG"/>
          <p:cNvPicPr>
            <a:picLocks noChangeAspect="1" noChangeArrowheads="1"/>
          </p:cNvPicPr>
          <p:nvPr/>
        </p:nvPicPr>
        <p:blipFill>
          <a:blip r:embed="rId3" cstate="print"/>
          <a:srcRect/>
          <a:stretch>
            <a:fillRect/>
          </a:stretch>
        </p:blipFill>
        <p:spPr bwMode="auto">
          <a:xfrm>
            <a:off x="1785918" y="1357298"/>
            <a:ext cx="6215107" cy="466133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2.19 Medicinal garden.JPG"/>
          <p:cNvPicPr>
            <a:picLocks noGrp="1" noChangeAspect="1"/>
          </p:cNvPicPr>
          <p:nvPr>
            <p:ph idx="1"/>
          </p:nvPr>
        </p:nvPicPr>
        <p:blipFill>
          <a:blip r:embed="rId3" cstate="screen"/>
          <a:stretch>
            <a:fillRect/>
          </a:stretch>
        </p:blipFill>
        <p:spPr>
          <a:xfrm>
            <a:off x="1590007" y="1507624"/>
            <a:ext cx="5963985" cy="4472989"/>
          </a:xfrm>
        </p:spPr>
      </p:pic>
      <p:sp>
        <p:nvSpPr>
          <p:cNvPr id="3" name="Title 2"/>
          <p:cNvSpPr>
            <a:spLocks noGrp="1"/>
          </p:cNvSpPr>
          <p:nvPr>
            <p:ph type="title"/>
          </p:nvPr>
        </p:nvSpPr>
        <p:spPr/>
        <p:txBody>
          <a:bodyPr>
            <a:normAutofit fontScale="90000"/>
          </a:bodyPr>
          <a:lstStyle/>
          <a:p>
            <a:r>
              <a:rPr lang="en-GB" dirty="0" smtClean="0"/>
              <a:t>REAP worker George in his garden</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lanting ADC medicinal garden 2.jpg"/>
          <p:cNvPicPr>
            <a:picLocks noGrp="1" noChangeAspect="1"/>
          </p:cNvPicPr>
          <p:nvPr>
            <p:ph idx="1"/>
          </p:nvPr>
        </p:nvPicPr>
        <p:blipFill>
          <a:blip r:embed="rId3" cstate="screen"/>
          <a:stretch>
            <a:fillRect/>
          </a:stretch>
        </p:blipFill>
        <p:spPr>
          <a:xfrm>
            <a:off x="4000496" y="571480"/>
            <a:ext cx="4000528" cy="5857201"/>
          </a:xfrm>
        </p:spPr>
      </p:pic>
      <p:sp>
        <p:nvSpPr>
          <p:cNvPr id="3" name="Title 2"/>
          <p:cNvSpPr>
            <a:spLocks noGrp="1"/>
          </p:cNvSpPr>
          <p:nvPr>
            <p:ph type="title"/>
          </p:nvPr>
        </p:nvSpPr>
        <p:spPr>
          <a:xfrm>
            <a:off x="457200" y="274638"/>
            <a:ext cx="8229600" cy="2225668"/>
          </a:xfrm>
        </p:spPr>
        <p:txBody>
          <a:bodyPr/>
          <a:lstStyle/>
          <a:p>
            <a:r>
              <a:rPr lang="en-GB" dirty="0" smtClean="0"/>
              <a:t>Planting a</a:t>
            </a:r>
            <a:br>
              <a:rPr lang="en-GB" dirty="0" smtClean="0"/>
            </a:br>
            <a:r>
              <a:rPr lang="en-GB" dirty="0" smtClean="0"/>
              <a:t>medicinal</a:t>
            </a:r>
            <a:br>
              <a:rPr lang="en-GB" dirty="0" smtClean="0"/>
            </a:br>
            <a:r>
              <a:rPr lang="en-GB" dirty="0" smtClean="0"/>
              <a:t>garden</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9.04 ADC plot.jpg"/>
          <p:cNvPicPr>
            <a:picLocks noGrp="1" noChangeAspect="1"/>
          </p:cNvPicPr>
          <p:nvPr>
            <p:ph idx="1"/>
          </p:nvPr>
        </p:nvPicPr>
        <p:blipFill>
          <a:blip r:embed="rId3" cstate="screen"/>
          <a:stretch>
            <a:fillRect/>
          </a:stretch>
        </p:blipFill>
        <p:spPr>
          <a:xfrm>
            <a:off x="1554692" y="1481138"/>
            <a:ext cx="6034616" cy="4525962"/>
          </a:xfrm>
        </p:spPr>
      </p:pic>
      <p:sp>
        <p:nvSpPr>
          <p:cNvPr id="3" name="Title 2"/>
          <p:cNvSpPr>
            <a:spLocks noGrp="1"/>
          </p:cNvSpPr>
          <p:nvPr>
            <p:ph type="title"/>
          </p:nvPr>
        </p:nvSpPr>
        <p:spPr/>
        <p:txBody>
          <a:bodyPr/>
          <a:lstStyle/>
          <a:p>
            <a:r>
              <a:rPr lang="en-GB" dirty="0" smtClean="0"/>
              <a:t>Church medicinal gardens</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dicinal garden comp 07.jpg"/>
          <p:cNvPicPr>
            <a:picLocks noGrp="1" noChangeAspect="1"/>
          </p:cNvPicPr>
          <p:nvPr>
            <p:ph idx="1"/>
          </p:nvPr>
        </p:nvPicPr>
        <p:blipFill>
          <a:blip r:embed="rId3" cstate="screen"/>
          <a:stretch>
            <a:fillRect/>
          </a:stretch>
        </p:blipFill>
        <p:spPr>
          <a:xfrm>
            <a:off x="571472" y="785794"/>
            <a:ext cx="8318787" cy="5143536"/>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86124"/>
            <a:ext cx="8686800" cy="2721167"/>
          </a:xfrm>
        </p:spPr>
        <p:txBody>
          <a:bodyPr>
            <a:normAutofit fontScale="85000" lnSpcReduction="10000"/>
          </a:bodyPr>
          <a:lstStyle/>
          <a:p>
            <a:pPr>
              <a:buNone/>
            </a:pPr>
            <a:r>
              <a:rPr lang="en-GB" dirty="0" smtClean="0"/>
              <a:t>Agriculture  	 	Reuse of waste products</a:t>
            </a:r>
          </a:p>
          <a:p>
            <a:pPr>
              <a:buNone/>
            </a:pPr>
            <a:endParaRPr lang="en-GB" dirty="0" smtClean="0"/>
          </a:p>
          <a:p>
            <a:pPr>
              <a:buNone/>
            </a:pPr>
            <a:r>
              <a:rPr lang="en-GB" dirty="0" smtClean="0"/>
              <a:t>		Domestic skills	   Efficient use of fuel	</a:t>
            </a:r>
          </a:p>
          <a:p>
            <a:pPr>
              <a:buNone/>
            </a:pPr>
            <a:endParaRPr lang="en-GB" dirty="0" smtClean="0"/>
          </a:p>
          <a:p>
            <a:pPr>
              <a:buNone/>
            </a:pPr>
            <a:r>
              <a:rPr lang="en-GB" dirty="0" smtClean="0"/>
              <a:t>HIV/AIDS      	Clean water 		Soil conservation</a:t>
            </a:r>
          </a:p>
          <a:p>
            <a:pPr>
              <a:buNone/>
            </a:pPr>
            <a:endParaRPr lang="en-GB" dirty="0" smtClean="0"/>
          </a:p>
          <a:p>
            <a:pPr>
              <a:buNone/>
            </a:pPr>
            <a:r>
              <a:rPr lang="en-GB" dirty="0" smtClean="0"/>
              <a:t>			Animal husbandry	Hygiene	</a:t>
            </a:r>
            <a:endParaRPr lang="en-GB" dirty="0"/>
          </a:p>
        </p:txBody>
      </p:sp>
      <p:sp>
        <p:nvSpPr>
          <p:cNvPr id="3" name="Title 2"/>
          <p:cNvSpPr>
            <a:spLocks noGrp="1"/>
          </p:cNvSpPr>
          <p:nvPr>
            <p:ph type="title"/>
          </p:nvPr>
        </p:nvSpPr>
        <p:spPr>
          <a:xfrm>
            <a:off x="457200" y="274638"/>
            <a:ext cx="8229600" cy="2439982"/>
          </a:xfrm>
        </p:spPr>
        <p:txBody>
          <a:bodyPr>
            <a:noAutofit/>
          </a:bodyPr>
          <a:lstStyle/>
          <a:p>
            <a:pPr algn="ctr"/>
            <a:r>
              <a:rPr lang="en-GB" sz="7200" dirty="0" smtClean="0">
                <a:solidFill>
                  <a:srgbClr val="C00000"/>
                </a:solidFill>
              </a:rPr>
              <a:t>Natural Medicines</a:t>
            </a:r>
            <a:endParaRPr lang="en-GB" sz="7200" dirty="0">
              <a:solidFill>
                <a:srgbClr val="C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1.12 Roger in REAPgarden.jpg"/>
          <p:cNvPicPr>
            <a:picLocks noGrp="1" noChangeAspect="1"/>
          </p:cNvPicPr>
          <p:nvPr>
            <p:ph idx="1"/>
          </p:nvPr>
        </p:nvPicPr>
        <p:blipFill>
          <a:blip r:embed="rId3" cstate="screen"/>
          <a:stretch>
            <a:fillRect/>
          </a:stretch>
        </p:blipFill>
        <p:spPr>
          <a:xfrm>
            <a:off x="1554692" y="1481138"/>
            <a:ext cx="6034616" cy="4525962"/>
          </a:xfrm>
        </p:spPr>
      </p:pic>
      <p:sp>
        <p:nvSpPr>
          <p:cNvPr id="3" name="Title 2"/>
          <p:cNvSpPr>
            <a:spLocks noGrp="1"/>
          </p:cNvSpPr>
          <p:nvPr>
            <p:ph type="title"/>
          </p:nvPr>
        </p:nvSpPr>
        <p:spPr/>
        <p:txBody>
          <a:bodyPr/>
          <a:lstStyle/>
          <a:p>
            <a:r>
              <a:rPr lang="en-GB" smtClean="0"/>
              <a:t>REAP’s </a:t>
            </a:r>
            <a:r>
              <a:rPr lang="en-GB" dirty="0" smtClean="0"/>
              <a:t>garden at </a:t>
            </a:r>
            <a:r>
              <a:rPr lang="en-GB" dirty="0" err="1" smtClean="0"/>
              <a:t>Kisumu</a:t>
            </a:r>
            <a:r>
              <a:rPr lang="en-GB" dirty="0" smtClean="0"/>
              <a:t> Show</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GB" sz="2400" dirty="0" smtClean="0"/>
              <a:t>Registered Charity 1075121</a:t>
            </a:r>
          </a:p>
          <a:p>
            <a:pPr>
              <a:buNone/>
            </a:pPr>
            <a:endParaRPr lang="en-GB" sz="2400" dirty="0" smtClean="0"/>
          </a:p>
          <a:p>
            <a:pPr>
              <a:buNone/>
            </a:pPr>
            <a:endParaRPr lang="en-GB" sz="2400" dirty="0" smtClean="0"/>
          </a:p>
          <a:p>
            <a:pPr>
              <a:buNone/>
            </a:pPr>
            <a:endParaRPr lang="en-GB" sz="2400" dirty="0" smtClean="0"/>
          </a:p>
          <a:p>
            <a:pPr>
              <a:buNone/>
            </a:pPr>
            <a:r>
              <a:rPr lang="en-GB" sz="2400" dirty="0" smtClean="0"/>
              <a:t>REAP </a:t>
            </a:r>
          </a:p>
          <a:p>
            <a:pPr>
              <a:buNone/>
            </a:pPr>
            <a:r>
              <a:rPr lang="en-GB" sz="2400" dirty="0" smtClean="0"/>
              <a:t>18 </a:t>
            </a:r>
            <a:r>
              <a:rPr lang="en-GB" sz="2400" dirty="0" err="1" smtClean="0"/>
              <a:t>Yewhurst</a:t>
            </a:r>
            <a:r>
              <a:rPr lang="en-GB" sz="2400" dirty="0" smtClean="0"/>
              <a:t> Close</a:t>
            </a:r>
          </a:p>
          <a:p>
            <a:pPr>
              <a:buNone/>
            </a:pPr>
            <a:r>
              <a:rPr lang="en-GB" sz="2400" dirty="0" err="1" smtClean="0"/>
              <a:t>Twyford</a:t>
            </a:r>
            <a:endParaRPr lang="en-GB" sz="2400" dirty="0" smtClean="0"/>
          </a:p>
          <a:p>
            <a:pPr>
              <a:buNone/>
            </a:pPr>
            <a:r>
              <a:rPr lang="en-GB" sz="2400" dirty="0" smtClean="0"/>
              <a:t>RG10 9PW</a:t>
            </a:r>
          </a:p>
          <a:p>
            <a:pPr>
              <a:buNone/>
            </a:pPr>
            <a:endParaRPr lang="en-GB" sz="2400" dirty="0" smtClean="0"/>
          </a:p>
          <a:p>
            <a:pPr>
              <a:buNone/>
            </a:pPr>
            <a:r>
              <a:rPr lang="en-GB" sz="2400" dirty="0" smtClean="0">
                <a:solidFill>
                  <a:schemeClr val="accent6">
                    <a:lumMod val="25000"/>
                  </a:schemeClr>
                </a:solidFill>
                <a:hlinkClick r:id="rId3"/>
              </a:rPr>
              <a:t>REAP@ukonline.co.uk</a:t>
            </a:r>
            <a:endParaRPr lang="en-GB" sz="2400" dirty="0" smtClean="0">
              <a:solidFill>
                <a:schemeClr val="accent6">
                  <a:lumMod val="25000"/>
                </a:schemeClr>
              </a:solidFill>
            </a:endParaRPr>
          </a:p>
          <a:p>
            <a:pPr>
              <a:buNone/>
            </a:pPr>
            <a:endParaRPr lang="en-GB" sz="2400" dirty="0" smtClean="0"/>
          </a:p>
        </p:txBody>
      </p:sp>
      <p:sp>
        <p:nvSpPr>
          <p:cNvPr id="3" name="Title 2"/>
          <p:cNvSpPr>
            <a:spLocks noGrp="1"/>
          </p:cNvSpPr>
          <p:nvPr>
            <p:ph type="title"/>
          </p:nvPr>
        </p:nvSpPr>
        <p:spPr/>
        <p:txBody>
          <a:bodyPr/>
          <a:lstStyle/>
          <a:p>
            <a:r>
              <a:rPr lang="en-GB" dirty="0" smtClean="0"/>
              <a:t>REAP UK   </a:t>
            </a:r>
            <a:r>
              <a:rPr lang="en-GB" sz="2400" dirty="0" smtClean="0"/>
              <a:t>- supports work of REAP in Africa</a:t>
            </a:r>
            <a:endParaRPr lang="en-GB" sz="2400" dirty="0"/>
          </a:p>
        </p:txBody>
      </p:sp>
      <p:pic>
        <p:nvPicPr>
          <p:cNvPr id="4" name="Picture 3" descr="REAP_logo1.jpg"/>
          <p:cNvPicPr>
            <a:picLocks noGrp="1" noChangeAspect="1"/>
          </p:cNvPicPr>
          <p:nvPr isPhoto="1"/>
        </p:nvPicPr>
        <p:blipFill>
          <a:blip r:embed="rId4" cstate="screen">
            <a:lum/>
          </a:blip>
          <a:stretch>
            <a:fillRect/>
          </a:stretch>
        </p:blipFill>
        <p:spPr>
          <a:xfrm>
            <a:off x="7000892" y="4500570"/>
            <a:ext cx="1698108" cy="1918365"/>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Financial – please fill in form if you are a taxpayer for claiming Gift Aid</a:t>
            </a:r>
          </a:p>
          <a:p>
            <a:endParaRPr lang="en-GB" dirty="0" smtClean="0"/>
          </a:p>
          <a:p>
            <a:r>
              <a:rPr lang="en-GB" dirty="0" smtClean="0"/>
              <a:t>Prayer – please provide e-mail/mailing address to receive our Newsletters</a:t>
            </a:r>
          </a:p>
          <a:p>
            <a:endParaRPr lang="en-GB" dirty="0" smtClean="0"/>
          </a:p>
          <a:p>
            <a:r>
              <a:rPr lang="en-GB" dirty="0" smtClean="0"/>
              <a:t>Advertise REAP – let us know if you could show presentations or DVDs</a:t>
            </a:r>
            <a:endParaRPr lang="en-GB" dirty="0"/>
          </a:p>
        </p:txBody>
      </p:sp>
      <p:sp>
        <p:nvSpPr>
          <p:cNvPr id="3" name="Title 2"/>
          <p:cNvSpPr>
            <a:spLocks noGrp="1"/>
          </p:cNvSpPr>
          <p:nvPr>
            <p:ph type="title"/>
          </p:nvPr>
        </p:nvSpPr>
        <p:spPr/>
        <p:txBody>
          <a:bodyPr/>
          <a:lstStyle/>
          <a:p>
            <a:r>
              <a:rPr lang="en-GB" dirty="0" smtClean="0"/>
              <a:t>Ways to support REAP:</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496"/>
            <a:ext cx="8229600" cy="3149795"/>
          </a:xfrm>
        </p:spPr>
        <p:txBody>
          <a:bodyPr/>
          <a:lstStyle/>
          <a:p>
            <a:pPr>
              <a:buNone/>
            </a:pPr>
            <a:r>
              <a:rPr lang="en-GB" dirty="0" smtClean="0">
                <a:solidFill>
                  <a:srgbClr val="C00000"/>
                </a:solidFill>
              </a:rPr>
              <a:t>http://www.reap-eastafrica.org</a:t>
            </a:r>
            <a:endParaRPr lang="en-GB" dirty="0">
              <a:solidFill>
                <a:srgbClr val="C00000"/>
              </a:solidFill>
            </a:endParaRPr>
          </a:p>
        </p:txBody>
      </p:sp>
      <p:sp>
        <p:nvSpPr>
          <p:cNvPr id="3" name="Title 2"/>
          <p:cNvSpPr>
            <a:spLocks noGrp="1"/>
          </p:cNvSpPr>
          <p:nvPr>
            <p:ph type="title"/>
          </p:nvPr>
        </p:nvSpPr>
        <p:spPr>
          <a:xfrm>
            <a:off x="457200" y="857232"/>
            <a:ext cx="8229600" cy="1500198"/>
          </a:xfrm>
        </p:spPr>
        <p:txBody>
          <a:bodyPr>
            <a:normAutofit/>
          </a:bodyPr>
          <a:lstStyle/>
          <a:p>
            <a:r>
              <a:rPr lang="en-GB" sz="3200" dirty="0" smtClean="0"/>
              <a:t>Visit our Website:</a:t>
            </a:r>
            <a:endParaRPr lang="en-GB" sz="3200" dirty="0"/>
          </a:p>
        </p:txBody>
      </p:sp>
      <p:pic>
        <p:nvPicPr>
          <p:cNvPr id="4" name="Picture 3" descr="REAP_logo1.jpg"/>
          <p:cNvPicPr>
            <a:picLocks noGrp="1" noChangeAspect="1"/>
          </p:cNvPicPr>
          <p:nvPr isPhoto="1"/>
        </p:nvPicPr>
        <p:blipFill>
          <a:blip r:embed="rId3" cstate="screen">
            <a:lum/>
          </a:blip>
          <a:stretch>
            <a:fillRect/>
          </a:stretch>
        </p:blipFill>
        <p:spPr>
          <a:xfrm>
            <a:off x="6929454" y="4357694"/>
            <a:ext cx="1698108" cy="1918365"/>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5786" y="2214554"/>
            <a:ext cx="7772400" cy="1143008"/>
          </a:xfrm>
        </p:spPr>
        <p:txBody>
          <a:bodyPr>
            <a:normAutofit/>
          </a:bodyPr>
          <a:lstStyle/>
          <a:p>
            <a:r>
              <a:rPr lang="en-GB" sz="3600" dirty="0" smtClean="0">
                <a:solidFill>
                  <a:schemeClr val="accent2">
                    <a:lumMod val="50000"/>
                  </a:schemeClr>
                </a:solidFill>
              </a:rPr>
              <a:t>Rural Extension with Africa’s Poor</a:t>
            </a:r>
            <a:endParaRPr lang="en-GB" sz="3600" dirty="0">
              <a:solidFill>
                <a:schemeClr val="accent2">
                  <a:lumMod val="50000"/>
                </a:schemeClr>
              </a:solidFill>
            </a:endParaRPr>
          </a:p>
        </p:txBody>
      </p:sp>
      <p:sp>
        <p:nvSpPr>
          <p:cNvPr id="5" name="Subtitle 4"/>
          <p:cNvSpPr>
            <a:spLocks noGrp="1"/>
          </p:cNvSpPr>
          <p:nvPr>
            <p:ph type="subTitle" idx="1"/>
          </p:nvPr>
        </p:nvSpPr>
        <p:spPr>
          <a:xfrm>
            <a:off x="685800" y="3643314"/>
            <a:ext cx="7772400" cy="1167997"/>
          </a:xfrm>
        </p:spPr>
        <p:txBody>
          <a:bodyPr/>
          <a:lstStyle/>
          <a:p>
            <a:r>
              <a:rPr lang="en-GB" dirty="0" smtClean="0"/>
              <a:t>A Christian approach to development through teaching</a:t>
            </a:r>
            <a:endParaRPr lang="en-GB" dirty="0"/>
          </a:p>
        </p:txBody>
      </p:sp>
      <p:pic>
        <p:nvPicPr>
          <p:cNvPr id="6" name="Picture 5" descr="REAP_logo1.jpg"/>
          <p:cNvPicPr>
            <a:picLocks noGrp="1" noChangeAspect="1"/>
          </p:cNvPicPr>
          <p:nvPr isPhoto="1"/>
        </p:nvPicPr>
        <p:blipFill>
          <a:blip r:embed="rId3" cstate="screen">
            <a:lum/>
          </a:blip>
          <a:stretch>
            <a:fillRect/>
          </a:stretch>
        </p:blipFill>
        <p:spPr>
          <a:xfrm>
            <a:off x="571472" y="500042"/>
            <a:ext cx="1698108" cy="19183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GB" dirty="0" smtClean="0"/>
          </a:p>
          <a:p>
            <a:r>
              <a:rPr lang="en-GB" dirty="0" smtClean="0"/>
              <a:t>REAP finds ways to improve the lives of Africa’s rural poor </a:t>
            </a:r>
          </a:p>
          <a:p>
            <a:r>
              <a:rPr lang="en-GB" dirty="0" smtClean="0"/>
              <a:t>REAP refines simple methods of teaching</a:t>
            </a:r>
          </a:p>
          <a:p>
            <a:r>
              <a:rPr lang="en-GB" dirty="0" smtClean="0"/>
              <a:t>REAP shares relevant teaching with the poor</a:t>
            </a:r>
          </a:p>
          <a:p>
            <a:r>
              <a:rPr lang="en-GB" dirty="0" smtClean="0"/>
              <a:t>REAP ensures that it’s teaching has become sustainable</a:t>
            </a:r>
            <a:endParaRPr lang="en-GB" dirty="0"/>
          </a:p>
        </p:txBody>
      </p:sp>
      <p:sp>
        <p:nvSpPr>
          <p:cNvPr id="3" name="Title 2"/>
          <p:cNvSpPr>
            <a:spLocks noGrp="1"/>
          </p:cNvSpPr>
          <p:nvPr>
            <p:ph type="title"/>
          </p:nvPr>
        </p:nvSpPr>
        <p:spPr/>
        <p:txBody>
          <a:bodyPr>
            <a:noAutofit/>
          </a:bodyPr>
          <a:lstStyle/>
          <a:p>
            <a:r>
              <a:rPr lang="en-GB" sz="4000" dirty="0" smtClean="0"/>
              <a:t>How REAP’s Natural Medicine program works</a:t>
            </a:r>
            <a:endParaRPr lang="en-GB" sz="4000" dirty="0"/>
          </a:p>
        </p:txBody>
      </p:sp>
      <p:pic>
        <p:nvPicPr>
          <p:cNvPr id="4" name="Picture 3" descr="REAP_logo1.jpg"/>
          <p:cNvPicPr>
            <a:picLocks noGrp="1" noChangeAspect="1"/>
          </p:cNvPicPr>
          <p:nvPr isPhoto="1"/>
        </p:nvPicPr>
        <p:blipFill>
          <a:blip r:embed="rId3" cstate="screen">
            <a:lum/>
          </a:blip>
          <a:stretch>
            <a:fillRect/>
          </a:stretch>
        </p:blipFill>
        <p:spPr>
          <a:xfrm>
            <a:off x="6715140" y="4500570"/>
            <a:ext cx="1698108" cy="1918365"/>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876"/>
            <a:ext cx="8229600" cy="2435415"/>
          </a:xfrm>
        </p:spPr>
        <p:txBody>
          <a:bodyPr>
            <a:normAutofit/>
          </a:bodyPr>
          <a:lstStyle/>
          <a:p>
            <a:pPr>
              <a:buNone/>
            </a:pPr>
            <a:r>
              <a:rPr lang="en-GB" sz="2400" dirty="0" err="1" smtClean="0"/>
              <a:t>Anamed</a:t>
            </a:r>
            <a:r>
              <a:rPr lang="en-GB" sz="2400" dirty="0" smtClean="0"/>
              <a:t> and REAP have formed a useful partnership</a:t>
            </a:r>
          </a:p>
        </p:txBody>
      </p:sp>
      <p:sp>
        <p:nvSpPr>
          <p:cNvPr id="3" name="Title 2"/>
          <p:cNvSpPr>
            <a:spLocks noGrp="1"/>
          </p:cNvSpPr>
          <p:nvPr>
            <p:ph type="title"/>
          </p:nvPr>
        </p:nvSpPr>
        <p:spPr>
          <a:xfrm>
            <a:off x="571472" y="285728"/>
            <a:ext cx="8229600" cy="2428892"/>
          </a:xfrm>
        </p:spPr>
        <p:txBody>
          <a:bodyPr>
            <a:normAutofit/>
          </a:bodyPr>
          <a:lstStyle/>
          <a:p>
            <a:r>
              <a:rPr lang="en-GB" dirty="0" smtClean="0">
                <a:solidFill>
                  <a:srgbClr val="C00000"/>
                </a:solidFill>
              </a:rPr>
              <a:t>ANAMED</a:t>
            </a:r>
            <a:r>
              <a:rPr lang="en-GB" dirty="0" smtClean="0"/>
              <a:t/>
            </a:r>
            <a:br>
              <a:rPr lang="en-GB" dirty="0" smtClean="0"/>
            </a:br>
            <a:r>
              <a:rPr lang="en-GB" dirty="0" smtClean="0">
                <a:solidFill>
                  <a:srgbClr val="C00000"/>
                </a:solidFill>
              </a:rPr>
              <a:t>A</a:t>
            </a:r>
            <a:r>
              <a:rPr lang="en-GB" dirty="0" smtClean="0"/>
              <a:t>ction for </a:t>
            </a:r>
            <a:r>
              <a:rPr lang="en-GB" dirty="0" err="1" smtClean="0">
                <a:solidFill>
                  <a:srgbClr val="C00000"/>
                </a:solidFill>
              </a:rPr>
              <a:t>NA</a:t>
            </a:r>
            <a:r>
              <a:rPr lang="en-GB" dirty="0" err="1" smtClean="0"/>
              <a:t>tural</a:t>
            </a:r>
            <a:r>
              <a:rPr lang="en-GB" dirty="0" smtClean="0"/>
              <a:t> </a:t>
            </a:r>
            <a:r>
              <a:rPr lang="en-GB" dirty="0" err="1" smtClean="0">
                <a:solidFill>
                  <a:srgbClr val="C00000"/>
                </a:solidFill>
              </a:rPr>
              <a:t>MED</a:t>
            </a:r>
            <a:r>
              <a:rPr lang="en-GB" dirty="0" err="1" smtClean="0"/>
              <a:t>icines</a:t>
            </a:r>
            <a:r>
              <a:rPr lang="en-GB" dirty="0" smtClean="0"/>
              <a:t/>
            </a:r>
            <a:br>
              <a:rPr lang="en-GB" dirty="0" smtClean="0"/>
            </a:br>
            <a:r>
              <a:rPr lang="en-GB" dirty="0" smtClean="0"/>
              <a:t/>
            </a:r>
            <a:br>
              <a:rPr lang="en-GB" dirty="0" smtClean="0"/>
            </a:br>
            <a:r>
              <a:rPr lang="en-GB" sz="2800" dirty="0" smtClean="0"/>
              <a:t>http://www.anamed.org</a:t>
            </a:r>
            <a:endParaRPr lang="en-GB" sz="2800" dirty="0"/>
          </a:p>
        </p:txBody>
      </p:sp>
      <p:pic>
        <p:nvPicPr>
          <p:cNvPr id="4" name="Picture 3" descr="REAP_logo1.jpg"/>
          <p:cNvPicPr>
            <a:picLocks noGrp="1" noChangeAspect="1"/>
          </p:cNvPicPr>
          <p:nvPr isPhoto="1"/>
        </p:nvPicPr>
        <p:blipFill>
          <a:blip r:embed="rId3" cstate="screen">
            <a:lum/>
          </a:blip>
          <a:stretch>
            <a:fillRect/>
          </a:stretch>
        </p:blipFill>
        <p:spPr>
          <a:xfrm>
            <a:off x="6786578" y="4643446"/>
            <a:ext cx="1698108" cy="191836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To combine the benefits of modern scientific knowledge with those of traditional herbal medicines</a:t>
            </a:r>
          </a:p>
          <a:p>
            <a:endParaRPr lang="en-GB" dirty="0" smtClean="0"/>
          </a:p>
          <a:p>
            <a:r>
              <a:rPr lang="en-GB" dirty="0" smtClean="0"/>
              <a:t>To seek to keep to a minimum the negative aspects of each</a:t>
            </a:r>
            <a:endParaRPr lang="en-GB" dirty="0"/>
          </a:p>
        </p:txBody>
      </p:sp>
      <p:sp>
        <p:nvSpPr>
          <p:cNvPr id="3" name="Title 2"/>
          <p:cNvSpPr>
            <a:spLocks noGrp="1"/>
          </p:cNvSpPr>
          <p:nvPr>
            <p:ph type="title"/>
          </p:nvPr>
        </p:nvSpPr>
        <p:spPr/>
        <p:txBody>
          <a:bodyPr>
            <a:normAutofit/>
          </a:bodyPr>
          <a:lstStyle/>
          <a:p>
            <a:pPr algn="ctr"/>
            <a:r>
              <a:rPr lang="en-GB" sz="3600" dirty="0" smtClean="0"/>
              <a:t>REAP and </a:t>
            </a:r>
            <a:r>
              <a:rPr lang="en-GB" sz="3600" dirty="0" err="1" smtClean="0"/>
              <a:t>Anamed</a:t>
            </a:r>
            <a:r>
              <a:rPr lang="en-GB" sz="3600" dirty="0" smtClean="0"/>
              <a:t> share objectives</a:t>
            </a:r>
            <a:endParaRPr lang="en-GB" sz="3600" dirty="0"/>
          </a:p>
        </p:txBody>
      </p:sp>
      <p:pic>
        <p:nvPicPr>
          <p:cNvPr id="4" name="Picture 3" descr="REAP_logo1.jpg"/>
          <p:cNvPicPr>
            <a:picLocks noGrp="1" noChangeAspect="1"/>
          </p:cNvPicPr>
          <p:nvPr isPhoto="1"/>
        </p:nvPicPr>
        <p:blipFill>
          <a:blip r:embed="rId3" cstate="screen">
            <a:lum/>
          </a:blip>
          <a:stretch>
            <a:fillRect/>
          </a:stretch>
        </p:blipFill>
        <p:spPr>
          <a:xfrm>
            <a:off x="6786578" y="4643446"/>
            <a:ext cx="1698108" cy="19183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14554"/>
            <a:ext cx="8229600" cy="3792737"/>
          </a:xfrm>
        </p:spPr>
        <p:txBody>
          <a:bodyPr/>
          <a:lstStyle/>
          <a:p>
            <a:r>
              <a:rPr lang="en-GB" dirty="0" smtClean="0"/>
              <a:t>A vast network with many outlets</a:t>
            </a:r>
          </a:p>
          <a:p>
            <a:r>
              <a:rPr lang="en-GB" dirty="0" smtClean="0"/>
              <a:t>Reach remotest areas</a:t>
            </a:r>
          </a:p>
          <a:p>
            <a:r>
              <a:rPr lang="en-GB" dirty="0" smtClean="0"/>
              <a:t>Ideal channel for teaching</a:t>
            </a:r>
          </a:p>
          <a:p>
            <a:r>
              <a:rPr lang="en-GB" dirty="0" smtClean="0"/>
              <a:t>Provides a motivation for wellbeing</a:t>
            </a:r>
            <a:endParaRPr lang="en-GB" dirty="0"/>
          </a:p>
        </p:txBody>
      </p:sp>
      <p:sp>
        <p:nvSpPr>
          <p:cNvPr id="3" name="Title 2"/>
          <p:cNvSpPr>
            <a:spLocks noGrp="1"/>
          </p:cNvSpPr>
          <p:nvPr>
            <p:ph type="title"/>
          </p:nvPr>
        </p:nvSpPr>
        <p:spPr>
          <a:xfrm>
            <a:off x="457200" y="274638"/>
            <a:ext cx="8229600" cy="1725602"/>
          </a:xfrm>
        </p:spPr>
        <p:txBody>
          <a:bodyPr>
            <a:normAutofit/>
          </a:bodyPr>
          <a:lstStyle/>
          <a:p>
            <a:r>
              <a:rPr lang="en-GB" sz="3200" dirty="0" smtClean="0"/>
              <a:t>Spreading ideas through local churches</a:t>
            </a:r>
            <a:endParaRPr lang="en-GB" sz="3200" dirty="0"/>
          </a:p>
        </p:txBody>
      </p:sp>
      <p:pic>
        <p:nvPicPr>
          <p:cNvPr id="4" name="Picture 3" descr="REAP_logo1.jpg"/>
          <p:cNvPicPr>
            <a:picLocks noGrp="1" noChangeAspect="1"/>
          </p:cNvPicPr>
          <p:nvPr isPhoto="1"/>
        </p:nvPicPr>
        <p:blipFill>
          <a:blip r:embed="rId3" cstate="screen">
            <a:lum/>
          </a:blip>
          <a:stretch>
            <a:fillRect/>
          </a:stretch>
        </p:blipFill>
        <p:spPr>
          <a:xfrm>
            <a:off x="6786578" y="4643446"/>
            <a:ext cx="1698108" cy="19183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4488"/>
            <a:ext cx="8229600" cy="4292803"/>
          </a:xfrm>
        </p:spPr>
        <p:txBody>
          <a:bodyPr>
            <a:normAutofit/>
          </a:bodyPr>
          <a:lstStyle/>
          <a:p>
            <a:r>
              <a:rPr lang="en-GB" dirty="0" smtClean="0"/>
              <a:t>‘</a:t>
            </a:r>
            <a:r>
              <a:rPr lang="en-GB" dirty="0" smtClean="0">
                <a:solidFill>
                  <a:srgbClr val="C00000"/>
                </a:solidFill>
              </a:rPr>
              <a:t>Unhelpful spirits’</a:t>
            </a:r>
          </a:p>
          <a:p>
            <a:r>
              <a:rPr lang="en-GB" dirty="0" smtClean="0"/>
              <a:t>- no rituals</a:t>
            </a:r>
          </a:p>
          <a:p>
            <a:r>
              <a:rPr lang="en-GB" dirty="0" smtClean="0">
                <a:solidFill>
                  <a:srgbClr val="C00000"/>
                </a:solidFill>
              </a:rPr>
              <a:t>Fear	</a:t>
            </a:r>
            <a:r>
              <a:rPr lang="en-GB" dirty="0" smtClean="0"/>
              <a:t>		</a:t>
            </a:r>
          </a:p>
          <a:p>
            <a:r>
              <a:rPr lang="en-GB" dirty="0" smtClean="0"/>
              <a:t>-explanations offered</a:t>
            </a:r>
          </a:p>
          <a:p>
            <a:r>
              <a:rPr lang="en-GB" dirty="0" smtClean="0">
                <a:solidFill>
                  <a:srgbClr val="C00000"/>
                </a:solidFill>
              </a:rPr>
              <a:t>Power relationships	</a:t>
            </a:r>
          </a:p>
          <a:p>
            <a:r>
              <a:rPr lang="en-GB" dirty="0" smtClean="0"/>
              <a:t>-information shared freely</a:t>
            </a:r>
          </a:p>
          <a:p>
            <a:r>
              <a:rPr lang="en-GB" dirty="0" smtClean="0">
                <a:solidFill>
                  <a:srgbClr val="C00000"/>
                </a:solidFill>
              </a:rPr>
              <a:t>Exploitation</a:t>
            </a:r>
            <a:r>
              <a:rPr lang="en-GB" dirty="0" smtClean="0"/>
              <a:t>		</a:t>
            </a:r>
          </a:p>
          <a:p>
            <a:r>
              <a:rPr lang="en-GB" dirty="0" smtClean="0"/>
              <a:t>-teaching background understood</a:t>
            </a:r>
            <a:endParaRPr lang="en-GB" dirty="0"/>
          </a:p>
        </p:txBody>
      </p:sp>
      <p:sp>
        <p:nvSpPr>
          <p:cNvPr id="3" name="Title 2"/>
          <p:cNvSpPr>
            <a:spLocks noGrp="1"/>
          </p:cNvSpPr>
          <p:nvPr>
            <p:ph type="title"/>
          </p:nvPr>
        </p:nvSpPr>
        <p:spPr>
          <a:xfrm>
            <a:off x="357158" y="357166"/>
            <a:ext cx="8229600" cy="1285884"/>
          </a:xfrm>
        </p:spPr>
        <p:txBody>
          <a:bodyPr>
            <a:noAutofit/>
          </a:bodyPr>
          <a:lstStyle/>
          <a:p>
            <a:r>
              <a:rPr lang="en-GB" sz="2800" dirty="0" smtClean="0"/>
              <a:t>Church concerns about traditional healers</a:t>
            </a:r>
            <a:endParaRPr lang="en-GB" sz="2800" dirty="0"/>
          </a:p>
        </p:txBody>
      </p:sp>
      <p:pic>
        <p:nvPicPr>
          <p:cNvPr id="5" name="Picture 4" descr="REAP_logo1.jpg"/>
          <p:cNvPicPr>
            <a:picLocks noGrp="1" noChangeAspect="1"/>
          </p:cNvPicPr>
          <p:nvPr isPhoto="1"/>
        </p:nvPicPr>
        <p:blipFill>
          <a:blip r:embed="rId3" cstate="screen">
            <a:lum/>
          </a:blip>
          <a:stretch>
            <a:fillRect/>
          </a:stretch>
        </p:blipFill>
        <p:spPr>
          <a:xfrm>
            <a:off x="6786578" y="4643446"/>
            <a:ext cx="1698108" cy="1918365"/>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1416</TotalTime>
  <Words>3026</Words>
  <Application>Microsoft Office PowerPoint</Application>
  <PresentationFormat>On-screen Show (4:3)</PresentationFormat>
  <Paragraphs>266</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Concourse</vt:lpstr>
      <vt:lpstr>Rural Extension with Africa’s Poor</vt:lpstr>
      <vt:lpstr>REAP’s Natural Medicine Story</vt:lpstr>
      <vt:lpstr>Rural Extension with Africa’s Poor</vt:lpstr>
      <vt:lpstr>Natural Medicines</vt:lpstr>
      <vt:lpstr>How REAP’s Natural Medicine program works</vt:lpstr>
      <vt:lpstr>ANAMED Action for NAtural MEDicines  http://www.anamed.org</vt:lpstr>
      <vt:lpstr>REAP and Anamed share objectives</vt:lpstr>
      <vt:lpstr>Spreading ideas through local churches</vt:lpstr>
      <vt:lpstr>Church concerns about traditional healers</vt:lpstr>
      <vt:lpstr>Uses of the pawpaw</vt:lpstr>
      <vt:lpstr>Maize</vt:lpstr>
      <vt:lpstr>Roselle  (hibiscus  sabdariffa)</vt:lpstr>
      <vt:lpstr>Groundnut  shell charcoal</vt:lpstr>
      <vt:lpstr>Young leaves of guava, avocado and mango</vt:lpstr>
      <vt:lpstr>Asthma Weed  (Euphorbia  hirta)</vt:lpstr>
      <vt:lpstr>Guava tree</vt:lpstr>
      <vt:lpstr>Ringworm bush (cassia alata)</vt:lpstr>
      <vt:lpstr>Moringa leaves</vt:lpstr>
      <vt:lpstr>Moringa powder</vt:lpstr>
      <vt:lpstr>Moringa seeds</vt:lpstr>
      <vt:lpstr>Garlic</vt:lpstr>
      <vt:lpstr>Ginger</vt:lpstr>
      <vt:lpstr>Frangipani </vt:lpstr>
      <vt:lpstr>Passion friut</vt:lpstr>
      <vt:lpstr>Artemisia annua</vt:lpstr>
      <vt:lpstr>Growing  artemisia</vt:lpstr>
      <vt:lpstr>Other Artemisia benefits</vt:lpstr>
      <vt:lpstr>Lemongrass (Cymbopogon citratus)</vt:lpstr>
      <vt:lpstr>Neem tree</vt:lpstr>
      <vt:lpstr>Black stones</vt:lpstr>
      <vt:lpstr>Slide 31</vt:lpstr>
      <vt:lpstr>Chilli ointment</vt:lpstr>
      <vt:lpstr>Aloe vera</vt:lpstr>
      <vt:lpstr>Using the sap</vt:lpstr>
      <vt:lpstr>Medicinal gardens for everyone</vt:lpstr>
      <vt:lpstr>REAP worker George in his garden</vt:lpstr>
      <vt:lpstr>Planting a medicinal garden</vt:lpstr>
      <vt:lpstr>Church medicinal gardens</vt:lpstr>
      <vt:lpstr>Slide 39</vt:lpstr>
      <vt:lpstr>REAP’s garden at Kisumu Show</vt:lpstr>
      <vt:lpstr>REAP UK   - supports work of REAP in Africa</vt:lpstr>
      <vt:lpstr>Ways to support REAP:</vt:lpstr>
      <vt:lpstr>Visit our Website:</vt:lpstr>
      <vt:lpstr>Rural Extension with Africa’s Poor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REAP’s Natural Medicine Story</dc:title>
  <dc:creator>Cheryl Twigger</dc:creator>
  <cp:lastModifiedBy>Cheryl Twigger</cp:lastModifiedBy>
  <cp:revision>153</cp:revision>
  <dcterms:created xsi:type="dcterms:W3CDTF">2009-08-17T15:55:36Z</dcterms:created>
  <dcterms:modified xsi:type="dcterms:W3CDTF">2009-11-05T17:13:37Z</dcterms:modified>
</cp:coreProperties>
</file>